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33"/>
  </p:notesMasterIdLst>
  <p:sldIdLst>
    <p:sldId id="259" r:id="rId2"/>
    <p:sldId id="279" r:id="rId3"/>
    <p:sldId id="262" r:id="rId4"/>
    <p:sldId id="263" r:id="rId5"/>
    <p:sldId id="258" r:id="rId6"/>
    <p:sldId id="264" r:id="rId7"/>
    <p:sldId id="268" r:id="rId8"/>
    <p:sldId id="265" r:id="rId9"/>
    <p:sldId id="267" r:id="rId10"/>
    <p:sldId id="291" r:id="rId11"/>
    <p:sldId id="292" r:id="rId12"/>
    <p:sldId id="287" r:id="rId13"/>
    <p:sldId id="269" r:id="rId14"/>
    <p:sldId id="288" r:id="rId15"/>
    <p:sldId id="282" r:id="rId16"/>
    <p:sldId id="270" r:id="rId17"/>
    <p:sldId id="285" r:id="rId18"/>
    <p:sldId id="273" r:id="rId19"/>
    <p:sldId id="274" r:id="rId20"/>
    <p:sldId id="271" r:id="rId21"/>
    <p:sldId id="266" r:id="rId22"/>
    <p:sldId id="280" r:id="rId23"/>
    <p:sldId id="281" r:id="rId24"/>
    <p:sldId id="289" r:id="rId25"/>
    <p:sldId id="294" r:id="rId26"/>
    <p:sldId id="286" r:id="rId27"/>
    <p:sldId id="275" r:id="rId28"/>
    <p:sldId id="278" r:id="rId29"/>
    <p:sldId id="290" r:id="rId30"/>
    <p:sldId id="284" r:id="rId31"/>
    <p:sldId id="261" r:id="rId32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34"/>
      <p:bold r:id="rId35"/>
      <p:italic r:id="rId36"/>
      <p:boldItalic r:id="rId37"/>
    </p:embeddedFont>
    <p:embeddedFont>
      <p:font typeface="Montserrat Light" panose="000004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0C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5F4E17-A1A8-48B3-BB2E-F0D6025FCCB1}" v="1437" dt="2022-07-27T20:06:14.212"/>
    <p1510:client id="{3469FD2B-D6B1-46B4-829B-5FD0485D7371}" v="7" dt="2022-07-26T06:34:34.929"/>
    <p1510:client id="{50FFFDDF-EFC4-4039-8F6B-52AAB7B31BCC}" v="11" dt="2022-07-25T16:17:05.202"/>
    <p1510:client id="{7D0DDAF8-4091-49E0-A64C-2613DEC089E9}" v="68" dt="2022-07-14T00:19:34.357"/>
    <p1510:client id="{AA90FAA4-42C8-4870-9EF3-0B17FDFE2009}" v="757" dt="2022-07-12T22:54:44.642"/>
    <p1510:client id="{B8E91E0A-7D38-4351-B075-0AE174362C75}" v="211" dt="2022-07-28T12:07:37.8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2417077c7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2417077c7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252D5D"/>
                </a:solidFill>
                <a:highlight>
                  <a:srgbClr val="FFFFFF"/>
                </a:highlight>
              </a:rPr>
              <a:t>JOHN HUGHES, MARY SHEERAN, LENNART AUGUSTSSON, STEVEN PROCTOR, </a:t>
            </a:r>
            <a:r>
              <a:rPr lang="en-GB" sz="1450">
                <a:solidFill>
                  <a:srgbClr val="252D5D"/>
                </a:solidFill>
              </a:rPr>
              <a:t>MICHAŁ ŚLASKI</a:t>
            </a:r>
            <a:endParaRPr sz="1450">
              <a:solidFill>
                <a:srgbClr val="252D5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rgbClr val="252D5D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2417077c7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2417077c7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252D5D"/>
                </a:solidFill>
                <a:highlight>
                  <a:srgbClr val="FFFFFF"/>
                </a:highlight>
              </a:rPr>
              <a:t>JOHN HUGHES, MARY SHEERAN, LENNART AUGUSTSSON, STEVEN PROCTOR, </a:t>
            </a:r>
            <a:r>
              <a:rPr lang="en-GB" sz="1450">
                <a:solidFill>
                  <a:srgbClr val="252D5D"/>
                </a:solidFill>
              </a:rPr>
              <a:t>MICHAŁ ŚLASKI</a:t>
            </a:r>
            <a:endParaRPr sz="1450">
              <a:solidFill>
                <a:srgbClr val="252D5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rgbClr val="252D5D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00174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2417077c7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2417077c7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252D5D"/>
                </a:solidFill>
                <a:highlight>
                  <a:srgbClr val="FFFFFF"/>
                </a:highlight>
              </a:rPr>
              <a:t>JOHN HUGHES, MARY SHEERAN, LENNART AUGUSTSSON, STEVEN PROCTOR, </a:t>
            </a:r>
            <a:r>
              <a:rPr lang="en-GB" sz="1450">
                <a:solidFill>
                  <a:srgbClr val="252D5D"/>
                </a:solidFill>
              </a:rPr>
              <a:t>MICHAŁ ŚLASKI</a:t>
            </a:r>
            <a:endParaRPr sz="1450">
              <a:solidFill>
                <a:srgbClr val="252D5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rgbClr val="252D5D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97301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2417077c7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2417077c7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252D5D"/>
                </a:solidFill>
                <a:highlight>
                  <a:srgbClr val="FFFFFF"/>
                </a:highlight>
              </a:rPr>
              <a:t>JOHN HUGHES, MARY SHEERAN, LENNART AUGUSTSSON, STEVEN PROCTOR, </a:t>
            </a:r>
            <a:r>
              <a:rPr lang="en-GB" sz="1450">
                <a:solidFill>
                  <a:srgbClr val="252D5D"/>
                </a:solidFill>
              </a:rPr>
              <a:t>MICHAŁ ŚLASKI</a:t>
            </a:r>
            <a:endParaRPr sz="1450">
              <a:solidFill>
                <a:srgbClr val="252D5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rgbClr val="252D5D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11932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2417077c7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2417077c7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252D5D"/>
                </a:solidFill>
                <a:highlight>
                  <a:srgbClr val="FFFFFF"/>
                </a:highlight>
              </a:rPr>
              <a:t>JOHN HUGHES, MARY SHEERAN, LENNART AUGUSTSSON, STEVEN PROCTOR, </a:t>
            </a:r>
            <a:r>
              <a:rPr lang="en-GB" sz="1450">
                <a:solidFill>
                  <a:srgbClr val="252D5D"/>
                </a:solidFill>
              </a:rPr>
              <a:t>MICHAŁ ŚLASKI</a:t>
            </a:r>
            <a:endParaRPr sz="1450">
              <a:solidFill>
                <a:srgbClr val="252D5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rgbClr val="252D5D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25203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2417077c7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2417077c7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252D5D"/>
                </a:solidFill>
                <a:highlight>
                  <a:srgbClr val="FFFFFF"/>
                </a:highlight>
              </a:rPr>
              <a:t>JOHN HUGHES, MARY SHEERAN, LENNART AUGUSTSSON, STEVEN PROCTOR, </a:t>
            </a:r>
            <a:r>
              <a:rPr lang="en-GB" sz="1450">
                <a:solidFill>
                  <a:srgbClr val="252D5D"/>
                </a:solidFill>
              </a:rPr>
              <a:t>MICHAŁ ŚLASKI</a:t>
            </a:r>
            <a:endParaRPr sz="1450">
              <a:solidFill>
                <a:srgbClr val="252D5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rgbClr val="252D5D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781933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2417077c7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2417077c7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252D5D"/>
                </a:solidFill>
                <a:highlight>
                  <a:srgbClr val="FFFFFF"/>
                </a:highlight>
              </a:rPr>
              <a:t>JOHN HUGHES, MARY SHEERAN, LENNART AUGUSTSSON, STEVEN PROCTOR, </a:t>
            </a:r>
            <a:r>
              <a:rPr lang="en-GB" sz="1450">
                <a:solidFill>
                  <a:srgbClr val="252D5D"/>
                </a:solidFill>
              </a:rPr>
              <a:t>MICHAŁ ŚLASKI</a:t>
            </a:r>
            <a:endParaRPr sz="1450">
              <a:solidFill>
                <a:srgbClr val="252D5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rgbClr val="252D5D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411778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2417077c7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2417077c7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252D5D"/>
                </a:solidFill>
                <a:highlight>
                  <a:srgbClr val="FFFFFF"/>
                </a:highlight>
              </a:rPr>
              <a:t>JOHN HUGHES, MARY SHEERAN, LENNART AUGUSTSSON, STEVEN PROCTOR, </a:t>
            </a:r>
            <a:r>
              <a:rPr lang="en-GB" sz="1450">
                <a:solidFill>
                  <a:srgbClr val="252D5D"/>
                </a:solidFill>
              </a:rPr>
              <a:t>MICHAŁ ŚLASKI</a:t>
            </a:r>
            <a:endParaRPr sz="1450">
              <a:solidFill>
                <a:srgbClr val="252D5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rgbClr val="252D5D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393648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2417077c7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2417077c7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252D5D"/>
                </a:solidFill>
                <a:highlight>
                  <a:srgbClr val="FFFFFF"/>
                </a:highlight>
              </a:rPr>
              <a:t>JOHN HUGHES, MARY SHEERAN, LENNART AUGUSTSSON, STEVEN PROCTOR, </a:t>
            </a:r>
            <a:r>
              <a:rPr lang="en-GB" sz="1450">
                <a:solidFill>
                  <a:srgbClr val="252D5D"/>
                </a:solidFill>
              </a:rPr>
              <a:t>MICHAŁ ŚLASKI</a:t>
            </a:r>
            <a:endParaRPr sz="1450">
              <a:solidFill>
                <a:srgbClr val="252D5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rgbClr val="252D5D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423031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2417077c7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2417077c7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252D5D"/>
                </a:solidFill>
                <a:highlight>
                  <a:srgbClr val="FFFFFF"/>
                </a:highlight>
              </a:rPr>
              <a:t>JOHN HUGHES, MARY SHEERAN, LENNART AUGUSTSSON, STEVEN PROCTOR, </a:t>
            </a:r>
            <a:r>
              <a:rPr lang="en-GB" sz="1450">
                <a:solidFill>
                  <a:srgbClr val="252D5D"/>
                </a:solidFill>
              </a:rPr>
              <a:t>MICHAŁ ŚLASKI</a:t>
            </a:r>
            <a:endParaRPr sz="1450">
              <a:solidFill>
                <a:srgbClr val="252D5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rgbClr val="252D5D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518528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2417077c7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2417077c7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252D5D"/>
                </a:solidFill>
                <a:highlight>
                  <a:srgbClr val="FFFFFF"/>
                </a:highlight>
              </a:rPr>
              <a:t>JOHN HUGHES, MARY SHEERAN, LENNART AUGUSTSSON, STEVEN PROCTOR, </a:t>
            </a:r>
            <a:r>
              <a:rPr lang="en-GB" sz="1450">
                <a:solidFill>
                  <a:srgbClr val="252D5D"/>
                </a:solidFill>
              </a:rPr>
              <a:t>MICHAŁ ŚLASKI</a:t>
            </a:r>
            <a:endParaRPr sz="1450">
              <a:solidFill>
                <a:srgbClr val="252D5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rgbClr val="252D5D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46287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2417077c7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2417077c7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252D5D"/>
                </a:solidFill>
                <a:highlight>
                  <a:srgbClr val="FFFFFF"/>
                </a:highlight>
              </a:rPr>
              <a:t>JOHN HUGHES, MARY SHEERAN, LENNART AUGUSTSSON, STEVEN PROCTOR, </a:t>
            </a:r>
            <a:r>
              <a:rPr lang="en-GB" sz="1450">
                <a:solidFill>
                  <a:srgbClr val="252D5D"/>
                </a:solidFill>
              </a:rPr>
              <a:t>MICHAŁ ŚLASKI</a:t>
            </a:r>
            <a:endParaRPr sz="1450">
              <a:solidFill>
                <a:srgbClr val="252D5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rgbClr val="252D5D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110746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2417077c7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2417077c7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252D5D"/>
                </a:solidFill>
                <a:highlight>
                  <a:srgbClr val="FFFFFF"/>
                </a:highlight>
              </a:rPr>
              <a:t>JOHN HUGHES, MARY SHEERAN, LENNART AUGUSTSSON, STEVEN PROCTOR, </a:t>
            </a:r>
            <a:r>
              <a:rPr lang="en-GB" sz="1450">
                <a:solidFill>
                  <a:srgbClr val="252D5D"/>
                </a:solidFill>
              </a:rPr>
              <a:t>MICHAŁ ŚLASKI</a:t>
            </a:r>
            <a:endParaRPr sz="1450">
              <a:solidFill>
                <a:srgbClr val="252D5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rgbClr val="252D5D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609455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2417077c7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2417077c7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252D5D"/>
                </a:solidFill>
                <a:highlight>
                  <a:srgbClr val="FFFFFF"/>
                </a:highlight>
              </a:rPr>
              <a:t>JOHN HUGHES, MARY SHEERAN, LENNART AUGUSTSSON, STEVEN PROCTOR, </a:t>
            </a:r>
            <a:r>
              <a:rPr lang="en-GB" sz="1450">
                <a:solidFill>
                  <a:srgbClr val="252D5D"/>
                </a:solidFill>
              </a:rPr>
              <a:t>MICHAŁ ŚLASKI</a:t>
            </a:r>
            <a:endParaRPr sz="1450">
              <a:solidFill>
                <a:srgbClr val="252D5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rgbClr val="252D5D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733188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2417077c7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2417077c7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252D5D"/>
                </a:solidFill>
                <a:highlight>
                  <a:srgbClr val="FFFFFF"/>
                </a:highlight>
              </a:rPr>
              <a:t>JOHN HUGHES, MARY SHEERAN, LENNART AUGUSTSSON, STEVEN PROCTOR, </a:t>
            </a:r>
            <a:r>
              <a:rPr lang="en-GB" sz="1450">
                <a:solidFill>
                  <a:srgbClr val="252D5D"/>
                </a:solidFill>
              </a:rPr>
              <a:t>MICHAŁ ŚLASKI</a:t>
            </a:r>
            <a:endParaRPr sz="1450">
              <a:solidFill>
                <a:srgbClr val="252D5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rgbClr val="252D5D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951813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2417077c7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2417077c7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252D5D"/>
                </a:solidFill>
                <a:highlight>
                  <a:srgbClr val="FFFFFF"/>
                </a:highlight>
              </a:rPr>
              <a:t>JOHN HUGHES, MARY SHEERAN, LENNART AUGUSTSSON, STEVEN PROCTOR, </a:t>
            </a:r>
            <a:r>
              <a:rPr lang="en-GB" sz="1450">
                <a:solidFill>
                  <a:srgbClr val="252D5D"/>
                </a:solidFill>
              </a:rPr>
              <a:t>MICHAŁ ŚLASKI</a:t>
            </a:r>
            <a:endParaRPr sz="1450">
              <a:solidFill>
                <a:srgbClr val="252D5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rgbClr val="252D5D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835096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2417077c7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2417077c7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252D5D"/>
                </a:solidFill>
                <a:highlight>
                  <a:srgbClr val="FFFFFF"/>
                </a:highlight>
              </a:rPr>
              <a:t>JOHN HUGHES, MARY SHEERAN, LENNART AUGUSTSSON, STEVEN PROCTOR, </a:t>
            </a:r>
            <a:r>
              <a:rPr lang="en-GB" sz="1450">
                <a:solidFill>
                  <a:srgbClr val="252D5D"/>
                </a:solidFill>
              </a:rPr>
              <a:t>MICHAŁ ŚLASKI</a:t>
            </a:r>
            <a:endParaRPr sz="1450">
              <a:solidFill>
                <a:srgbClr val="252D5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rgbClr val="252D5D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797424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2417077c7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2417077c7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252D5D"/>
                </a:solidFill>
                <a:highlight>
                  <a:srgbClr val="FFFFFF"/>
                </a:highlight>
              </a:rPr>
              <a:t>JOHN HUGHES, MARY SHEERAN, LENNART AUGUSTSSON, STEVEN PROCTOR, </a:t>
            </a:r>
            <a:r>
              <a:rPr lang="en-GB" sz="1450">
                <a:solidFill>
                  <a:srgbClr val="252D5D"/>
                </a:solidFill>
              </a:rPr>
              <a:t>MICHAŁ ŚLASKI</a:t>
            </a:r>
            <a:endParaRPr sz="1450">
              <a:solidFill>
                <a:srgbClr val="252D5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rgbClr val="252D5D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85052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cf3c49262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bcf3c49262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383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2417077c7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2417077c7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252D5D"/>
                </a:solidFill>
                <a:highlight>
                  <a:srgbClr val="FFFFFF"/>
                </a:highlight>
              </a:rPr>
              <a:t>JOHN HUGHES, MARY SHEERAN, LENNART AUGUSTSSON, STEVEN PROCTOR, </a:t>
            </a:r>
            <a:r>
              <a:rPr lang="en-GB" sz="1450">
                <a:solidFill>
                  <a:srgbClr val="252D5D"/>
                </a:solidFill>
              </a:rPr>
              <a:t>MICHAŁ ŚLASKI</a:t>
            </a:r>
            <a:endParaRPr sz="1450">
              <a:solidFill>
                <a:srgbClr val="252D5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rgbClr val="252D5D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041013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2417077c7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2417077c7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252D5D"/>
                </a:solidFill>
                <a:highlight>
                  <a:srgbClr val="FFFFFF"/>
                </a:highlight>
              </a:rPr>
              <a:t>JOHN HUGHES, MARY SHEERAN, LENNART AUGUSTSSON, STEVEN PROCTOR, </a:t>
            </a:r>
            <a:r>
              <a:rPr lang="en-GB" sz="1450">
                <a:solidFill>
                  <a:srgbClr val="252D5D"/>
                </a:solidFill>
              </a:rPr>
              <a:t>MICHAŁ ŚLASKI</a:t>
            </a:r>
            <a:endParaRPr sz="1450">
              <a:solidFill>
                <a:srgbClr val="252D5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rgbClr val="252D5D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253387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2417077c7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2417077c7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252D5D"/>
                </a:solidFill>
                <a:highlight>
                  <a:srgbClr val="FFFFFF"/>
                </a:highlight>
              </a:rPr>
              <a:t>JOHN HUGHES, MARY SHEERAN, LENNART AUGUSTSSON, STEVEN PROCTOR, </a:t>
            </a:r>
            <a:r>
              <a:rPr lang="en-GB" sz="1450">
                <a:solidFill>
                  <a:srgbClr val="252D5D"/>
                </a:solidFill>
              </a:rPr>
              <a:t>MICHAŁ ŚLASKI</a:t>
            </a:r>
            <a:endParaRPr sz="1450">
              <a:solidFill>
                <a:srgbClr val="252D5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rgbClr val="252D5D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5011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2417077c7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2417077c7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252D5D"/>
                </a:solidFill>
                <a:highlight>
                  <a:srgbClr val="FFFFFF"/>
                </a:highlight>
              </a:rPr>
              <a:t>JOHN HUGHES, MARY SHEERAN, LENNART AUGUSTSSON, STEVEN PROCTOR, </a:t>
            </a:r>
            <a:r>
              <a:rPr lang="en-GB" sz="1450">
                <a:solidFill>
                  <a:srgbClr val="252D5D"/>
                </a:solidFill>
              </a:rPr>
              <a:t>MICHAŁ ŚLASKI</a:t>
            </a:r>
            <a:endParaRPr sz="1450">
              <a:solidFill>
                <a:srgbClr val="252D5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rgbClr val="252D5D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624482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cf3c49262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bcf3c49262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51146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cf3c49262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bcf3c49262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2417077c7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2417077c7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252D5D"/>
                </a:solidFill>
                <a:highlight>
                  <a:srgbClr val="FFFFFF"/>
                </a:highlight>
              </a:rPr>
              <a:t>JOHN HUGHES, MARY SHEERAN, LENNART AUGUSTSSON, STEVEN PROCTOR, </a:t>
            </a:r>
            <a:r>
              <a:rPr lang="en-GB" sz="1450">
                <a:solidFill>
                  <a:srgbClr val="252D5D"/>
                </a:solidFill>
              </a:rPr>
              <a:t>MICHAŁ ŚLASKI</a:t>
            </a:r>
            <a:endParaRPr sz="1450">
              <a:solidFill>
                <a:srgbClr val="252D5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rgbClr val="252D5D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85554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2417077c7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2417077c7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252D5D"/>
                </a:solidFill>
                <a:highlight>
                  <a:srgbClr val="FFFFFF"/>
                </a:highlight>
              </a:rPr>
              <a:t>JOHN HUGHES, MARY SHEERAN, LENNART AUGUSTSSON, STEVEN PROCTOR, </a:t>
            </a:r>
            <a:r>
              <a:rPr lang="en-GB" sz="1450">
                <a:solidFill>
                  <a:srgbClr val="252D5D"/>
                </a:solidFill>
              </a:rPr>
              <a:t>MICHAŁ ŚLASKI</a:t>
            </a:r>
            <a:endParaRPr sz="1450">
              <a:solidFill>
                <a:srgbClr val="252D5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rgbClr val="252D5D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2417077c7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2417077c7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252D5D"/>
                </a:solidFill>
                <a:highlight>
                  <a:srgbClr val="FFFFFF"/>
                </a:highlight>
              </a:rPr>
              <a:t>JOHN HUGHES, MARY SHEERAN, LENNART AUGUSTSSON, STEVEN PROCTOR, </a:t>
            </a:r>
            <a:r>
              <a:rPr lang="en-GB" sz="1450">
                <a:solidFill>
                  <a:srgbClr val="252D5D"/>
                </a:solidFill>
              </a:rPr>
              <a:t>MICHAŁ ŚLASKI</a:t>
            </a:r>
            <a:endParaRPr sz="1450">
              <a:solidFill>
                <a:srgbClr val="252D5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rgbClr val="252D5D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42050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2417077c7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2417077c7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252D5D"/>
                </a:solidFill>
                <a:highlight>
                  <a:srgbClr val="FFFFFF"/>
                </a:highlight>
              </a:rPr>
              <a:t>JOHN HUGHES, MARY SHEERAN, LENNART AUGUSTSSON, STEVEN PROCTOR, </a:t>
            </a:r>
            <a:r>
              <a:rPr lang="en-GB" sz="1450">
                <a:solidFill>
                  <a:srgbClr val="252D5D"/>
                </a:solidFill>
              </a:rPr>
              <a:t>MICHAŁ ŚLASKI</a:t>
            </a:r>
            <a:endParaRPr sz="1450">
              <a:solidFill>
                <a:srgbClr val="252D5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rgbClr val="252D5D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86003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2417077c7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2417077c7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252D5D"/>
                </a:solidFill>
                <a:highlight>
                  <a:srgbClr val="FFFFFF"/>
                </a:highlight>
              </a:rPr>
              <a:t>JOHN HUGHES, MARY SHEERAN, LENNART AUGUSTSSON, STEVEN PROCTOR, </a:t>
            </a:r>
            <a:r>
              <a:rPr lang="en-GB" sz="1450">
                <a:solidFill>
                  <a:srgbClr val="252D5D"/>
                </a:solidFill>
              </a:rPr>
              <a:t>MICHAŁ ŚLASKI</a:t>
            </a:r>
            <a:endParaRPr sz="1450">
              <a:solidFill>
                <a:srgbClr val="252D5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rgbClr val="252D5D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93587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2417077c7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2417077c7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252D5D"/>
                </a:solidFill>
                <a:highlight>
                  <a:srgbClr val="FFFFFF"/>
                </a:highlight>
              </a:rPr>
              <a:t>JOHN HUGHES, MARY SHEERAN, LENNART AUGUSTSSON, STEVEN PROCTOR, </a:t>
            </a:r>
            <a:r>
              <a:rPr lang="en-GB" sz="1450">
                <a:solidFill>
                  <a:srgbClr val="252D5D"/>
                </a:solidFill>
              </a:rPr>
              <a:t>MICHAŁ ŚLASKI</a:t>
            </a:r>
            <a:endParaRPr sz="1450">
              <a:solidFill>
                <a:srgbClr val="252D5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rgbClr val="252D5D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67415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l="6542" r="6342"/>
          <a:stretch/>
        </p:blipFill>
        <p:spPr>
          <a:xfrm>
            <a:off x="0" y="-48350"/>
            <a:ext cx="9143999" cy="5191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3278750" y="1348950"/>
            <a:ext cx="2586900" cy="3794700"/>
          </a:xfrm>
          <a:prstGeom prst="rect">
            <a:avLst/>
          </a:prstGeom>
          <a:gradFill>
            <a:gsLst>
              <a:gs pos="0">
                <a:srgbClr val="E61278"/>
              </a:gs>
              <a:gs pos="50000">
                <a:srgbClr val="E61278"/>
              </a:gs>
              <a:gs pos="100000">
                <a:srgbClr val="EBC11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8550" y="1329275"/>
            <a:ext cx="2586900" cy="258692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278550" y="3957125"/>
            <a:ext cx="2586900" cy="620100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C9C9C9"/>
              </a:highlight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3275925" y="3957125"/>
            <a:ext cx="2586900" cy="915600"/>
          </a:xfrm>
          <a:prstGeom prst="rect">
            <a:avLst/>
          </a:prstGeom>
          <a:solidFill>
            <a:srgbClr val="EBC1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EBC114"/>
              </a:highlight>
            </a:endParaRPr>
          </a:p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3">
            <a:alphaModFix/>
          </a:blip>
          <a:srcRect r="1671" b="167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8550" y="1329275"/>
            <a:ext cx="2586900" cy="258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913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t="50218" b="29391"/>
          <a:stretch/>
        </p:blipFill>
        <p:spPr>
          <a:xfrm>
            <a:off x="0" y="0"/>
            <a:ext cx="9143976" cy="91357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311700" y="1486275"/>
            <a:ext cx="8520600" cy="30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25" name="Google Shape;2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5200" y="0"/>
            <a:ext cx="913575" cy="91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00" y="913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486275"/>
            <a:ext cx="8520600" cy="30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30" name="Google Shape;3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15213" y="0"/>
            <a:ext cx="913575" cy="91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5"/>
          <p:cNvPicPr preferRelativeResize="0"/>
          <p:nvPr/>
        </p:nvPicPr>
        <p:blipFill rotWithShape="1">
          <a:blip r:embed="rId3">
            <a:alphaModFix/>
          </a:blip>
          <a:srcRect r="33695" b="1854"/>
          <a:stretch/>
        </p:blipFill>
        <p:spPr>
          <a:xfrm>
            <a:off x="0" y="913575"/>
            <a:ext cx="9144000" cy="42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 txBox="1">
            <a:spLocks noGrp="1"/>
          </p:cNvSpPr>
          <p:nvPr>
            <p:ph type="title" idx="2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roxima Nova"/>
              <a:buNone/>
              <a:defRPr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00" y="913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311700" y="1486275"/>
            <a:ext cx="8520600" cy="30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7" name="Google Shape;37;p6"/>
          <p:cNvPicPr preferRelativeResize="0"/>
          <p:nvPr/>
        </p:nvPicPr>
        <p:blipFill rotWithShape="1">
          <a:blip r:embed="rId2">
            <a:alphaModFix/>
          </a:blip>
          <a:srcRect r="18752"/>
          <a:stretch/>
        </p:blipFill>
        <p:spPr>
          <a:xfrm>
            <a:off x="0" y="913575"/>
            <a:ext cx="9144000" cy="422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5213" y="0"/>
            <a:ext cx="913575" cy="91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pic>
        <p:nvPicPr>
          <p:cNvPr id="42" name="Google Shape;42;p7"/>
          <p:cNvPicPr preferRelativeResize="0"/>
          <p:nvPr/>
        </p:nvPicPr>
        <p:blipFill rotWithShape="1">
          <a:blip r:embed="rId2">
            <a:alphaModFix/>
          </a:blip>
          <a:srcRect r="50843" b="1681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6" name="Google Shape;4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9850" y="-125"/>
            <a:ext cx="854149" cy="85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nixos.org/" TargetMode="External"/><Relationship Id="rId7" Type="http://schemas.openxmlformats.org/officeDocument/2006/relationships/hyperlink" Target="https://github.com/gytis-ivaskevicius/high-quality-nix-content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nix-community" TargetMode="External"/><Relationship Id="rId5" Type="http://schemas.openxmlformats.org/officeDocument/2006/relationships/hyperlink" Target="https://nixos.org/guides/nix-pills/" TargetMode="External"/><Relationship Id="rId4" Type="http://schemas.openxmlformats.org/officeDocument/2006/relationships/hyperlink" Target="https://nixos.org/manual/nixpkgs/unstable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265500" y="1320488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Montserrat"/>
                <a:ea typeface="Montserrat"/>
                <a:cs typeface="Montserrat"/>
              </a:rPr>
              <a:t>Nix</a:t>
            </a:r>
            <a:endParaRPr lang="en-US" b="1">
              <a:latin typeface="Montserrat"/>
              <a:ea typeface="Montserrat"/>
              <a:cs typeface="Montserrat"/>
            </a:endParaRPr>
          </a:p>
        </p:txBody>
      </p:sp>
      <p:sp>
        <p:nvSpPr>
          <p:cNvPr id="70" name="Google Shape;70;p11"/>
          <p:cNvSpPr txBox="1">
            <a:spLocks noGrp="1"/>
          </p:cNvSpPr>
          <p:nvPr>
            <p:ph type="subTitle" idx="1"/>
          </p:nvPr>
        </p:nvSpPr>
        <p:spPr>
          <a:xfrm>
            <a:off x="75000" y="2803075"/>
            <a:ext cx="4465887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/>
            <a:r>
              <a:rPr lang="en-US" sz="2800" b="1" dirty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Configure and Prosper</a:t>
            </a:r>
            <a:endParaRPr lang="en-US" b="1" dirty="0">
              <a:solidFill>
                <a:schemeClr val="tx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6E1DA2-67C9-372C-0616-13A30C464170}"/>
              </a:ext>
            </a:extLst>
          </p:cNvPr>
          <p:cNvSpPr/>
          <p:nvPr/>
        </p:nvSpPr>
        <p:spPr>
          <a:xfrm>
            <a:off x="2628" y="-20364"/>
            <a:ext cx="9143999" cy="5163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Google Shape;62;p10"/>
          <p:cNvSpPr txBox="1"/>
          <p:nvPr/>
        </p:nvSpPr>
        <p:spPr>
          <a:xfrm>
            <a:off x="84639" y="347575"/>
            <a:ext cx="9039000" cy="1007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2500" b="1" dirty="0">
                <a:latin typeface="Montserrat Light"/>
                <a:ea typeface="Montserrat Light"/>
                <a:cs typeface="Montserrat Light"/>
              </a:rPr>
              <a:t>Nix as a package manager</a:t>
            </a:r>
            <a:br>
              <a:rPr lang="en-GB" sz="2500" b="1" dirty="0">
                <a:latin typeface="Montserrat Light"/>
                <a:ea typeface="Montserrat Light"/>
                <a:cs typeface="Montserrat Light"/>
              </a:rPr>
            </a:br>
            <a:r>
              <a:rPr lang="en-GB" sz="2000" dirty="0">
                <a:solidFill>
                  <a:schemeClr val="tx1"/>
                </a:solidFill>
                <a:latin typeface="Montserrat Light"/>
              </a:rPr>
              <a:t>Doom Slayer in Dependency Hell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Google Shape;63;p10"/>
          <p:cNvSpPr/>
          <p:nvPr/>
        </p:nvSpPr>
        <p:spPr>
          <a:xfrm>
            <a:off x="964200" y="1240055"/>
            <a:ext cx="7230000" cy="62400"/>
          </a:xfrm>
          <a:prstGeom prst="diagStripe">
            <a:avLst>
              <a:gd name="adj" fmla="val 50721"/>
            </a:avLst>
          </a:prstGeom>
          <a:solidFill>
            <a:srgbClr val="FFE151"/>
          </a:solidFill>
          <a:ln w="9525" cap="flat" cmpd="sng">
            <a:solidFill>
              <a:srgbClr val="FFE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78CF17C-B4AB-CA40-A23B-D4BDDB3EA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485" y="30875"/>
            <a:ext cx="759373" cy="76594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E7D4C0-61C1-E933-12C5-F121674EC7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8C0E3ADF-4A42-7466-8347-9FA75008E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775" y="1356372"/>
            <a:ext cx="6450012" cy="362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52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6E1DA2-67C9-372C-0616-13A30C464170}"/>
              </a:ext>
            </a:extLst>
          </p:cNvPr>
          <p:cNvSpPr/>
          <p:nvPr/>
        </p:nvSpPr>
        <p:spPr>
          <a:xfrm>
            <a:off x="2628" y="-20364"/>
            <a:ext cx="9143999" cy="5163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Google Shape;62;p10"/>
          <p:cNvSpPr txBox="1"/>
          <p:nvPr/>
        </p:nvSpPr>
        <p:spPr>
          <a:xfrm>
            <a:off x="84639" y="347575"/>
            <a:ext cx="9039000" cy="1007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2500" b="1" dirty="0">
                <a:latin typeface="Montserrat Light"/>
                <a:ea typeface="Montserrat Light"/>
                <a:cs typeface="Montserrat Light"/>
              </a:rPr>
              <a:t>Nix as a package manager</a:t>
            </a:r>
            <a:br>
              <a:rPr lang="en-GB" sz="2500" b="1" dirty="0">
                <a:latin typeface="Montserrat Light"/>
                <a:ea typeface="Montserrat Light"/>
                <a:cs typeface="Montserrat Light"/>
              </a:rPr>
            </a:br>
            <a:r>
              <a:rPr lang="en-GB" sz="2000" dirty="0">
                <a:solidFill>
                  <a:schemeClr val="tx1"/>
                </a:solidFill>
                <a:latin typeface="Montserrat Light"/>
              </a:rPr>
              <a:t>Doom Slayer in Dependency Hell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Google Shape;63;p10"/>
          <p:cNvSpPr/>
          <p:nvPr/>
        </p:nvSpPr>
        <p:spPr>
          <a:xfrm>
            <a:off x="964200" y="1240055"/>
            <a:ext cx="7230000" cy="62400"/>
          </a:xfrm>
          <a:prstGeom prst="diagStripe">
            <a:avLst>
              <a:gd name="adj" fmla="val 50721"/>
            </a:avLst>
          </a:prstGeom>
          <a:solidFill>
            <a:srgbClr val="FFE151"/>
          </a:solidFill>
          <a:ln w="9525" cap="flat" cmpd="sng">
            <a:solidFill>
              <a:srgbClr val="FFE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78CF17C-B4AB-CA40-A23B-D4BDDB3EA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485" y="30875"/>
            <a:ext cx="759373" cy="76594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E7D4C0-61C1-E933-12C5-F121674EC7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E941EA80-5289-9036-0EC7-349F5C49C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" y="1353015"/>
            <a:ext cx="8704262" cy="1604033"/>
          </a:xfrm>
          <a:prstGeom prst="rect">
            <a:avLst/>
          </a:prstGeom>
        </p:spPr>
      </p:pic>
      <p:pic>
        <p:nvPicPr>
          <p:cNvPr id="4" name="Picture 7" descr="Text&#10;&#10;Description automatically generated">
            <a:extLst>
              <a:ext uri="{FF2B5EF4-FFF2-40B4-BE49-F238E27FC236}">
                <a16:creationId xmlns:a16="http://schemas.microsoft.com/office/drawing/2014/main" id="{026601C0-0B35-A87A-376B-D8D5562FC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632" y="3093448"/>
            <a:ext cx="8696325" cy="172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16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6E1DA2-67C9-372C-0616-13A30C464170}"/>
              </a:ext>
            </a:extLst>
          </p:cNvPr>
          <p:cNvSpPr/>
          <p:nvPr/>
        </p:nvSpPr>
        <p:spPr>
          <a:xfrm>
            <a:off x="2628" y="-20364"/>
            <a:ext cx="9143999" cy="5163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Google Shape;62;p10"/>
          <p:cNvSpPr txBox="1"/>
          <p:nvPr/>
        </p:nvSpPr>
        <p:spPr>
          <a:xfrm>
            <a:off x="84639" y="347575"/>
            <a:ext cx="9039000" cy="1007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2500" b="1" dirty="0">
                <a:latin typeface="Montserrat Light"/>
                <a:ea typeface="Montserrat Light"/>
                <a:cs typeface="Montserrat Light"/>
              </a:rPr>
              <a:t>Nix as a package manager</a:t>
            </a:r>
            <a:br>
              <a:rPr lang="en-GB" sz="2500" b="1" dirty="0">
                <a:latin typeface="Montserrat Light"/>
                <a:ea typeface="Montserrat Light"/>
                <a:cs typeface="Montserrat Light"/>
              </a:rPr>
            </a:br>
            <a:r>
              <a:rPr lang="en-GB" sz="2000" dirty="0">
                <a:solidFill>
                  <a:schemeClr val="tx1"/>
                </a:solidFill>
                <a:latin typeface="Montserrat Light"/>
              </a:rPr>
              <a:t>Doom Slayer in Dependency Hell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Google Shape;63;p10"/>
          <p:cNvSpPr/>
          <p:nvPr/>
        </p:nvSpPr>
        <p:spPr>
          <a:xfrm>
            <a:off x="964200" y="1240055"/>
            <a:ext cx="7230000" cy="62400"/>
          </a:xfrm>
          <a:prstGeom prst="diagStripe">
            <a:avLst>
              <a:gd name="adj" fmla="val 50721"/>
            </a:avLst>
          </a:prstGeom>
          <a:solidFill>
            <a:srgbClr val="FFE151"/>
          </a:solidFill>
          <a:ln w="9525" cap="flat" cmpd="sng">
            <a:solidFill>
              <a:srgbClr val="FFE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5595379" y="1578234"/>
            <a:ext cx="3236921" cy="32062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4999"/>
              </a:lnSpc>
              <a:spcAft>
                <a:spcPts val="1200"/>
              </a:spcAft>
              <a:buNone/>
            </a:pPr>
            <a:br>
              <a:rPr lang="en-US" sz="1600" dirty="0">
                <a:latin typeface="Montserrat"/>
                <a:ea typeface="Montserrat"/>
              </a:rPr>
            </a:br>
            <a:endParaRPr lang="en-US">
              <a:solidFill>
                <a:schemeClr val="tx1"/>
              </a:solidFill>
              <a:latin typeface="Montserrat"/>
              <a:ea typeface="Montserrat"/>
              <a:cs typeface="Montserrat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78CF17C-B4AB-CA40-A23B-D4BDDB3EA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485" y="30875"/>
            <a:ext cx="759373" cy="765942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B32118A9-14DC-2DE2-A7FA-E3DD93677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3067" y="1327640"/>
            <a:ext cx="4150783" cy="369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71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6E1DA2-67C9-372C-0616-13A30C464170}"/>
              </a:ext>
            </a:extLst>
          </p:cNvPr>
          <p:cNvSpPr/>
          <p:nvPr/>
        </p:nvSpPr>
        <p:spPr>
          <a:xfrm>
            <a:off x="2628" y="-20364"/>
            <a:ext cx="9143999" cy="5163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Google Shape;62;p10"/>
          <p:cNvSpPr txBox="1"/>
          <p:nvPr/>
        </p:nvSpPr>
        <p:spPr>
          <a:xfrm>
            <a:off x="84639" y="347575"/>
            <a:ext cx="9039000" cy="1007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2500" b="1" dirty="0">
                <a:latin typeface="Montserrat Light"/>
                <a:ea typeface="Montserrat Light"/>
                <a:cs typeface="Montserrat Light"/>
              </a:rPr>
              <a:t>Nix as an OS</a:t>
            </a:r>
            <a:br>
              <a:rPr lang="en-GB" sz="2500" b="1" dirty="0">
                <a:latin typeface="Montserrat Light"/>
                <a:ea typeface="Montserrat Light"/>
                <a:cs typeface="Montserrat Light"/>
              </a:rPr>
            </a:br>
            <a:r>
              <a:rPr lang="en-GB" sz="2000" dirty="0">
                <a:solidFill>
                  <a:schemeClr val="tx1"/>
                </a:solidFill>
                <a:latin typeface="Montserrat Light"/>
              </a:rPr>
              <a:t>Nix philosophy to the</a:t>
            </a:r>
            <a:r>
              <a:rPr lang="en-GB" sz="1800" dirty="0">
                <a:solidFill>
                  <a:schemeClr val="tx1"/>
                </a:solidFill>
                <a:latin typeface="Montserrat Light"/>
              </a:rPr>
              <a:t> cor... umm...kern</a:t>
            </a:r>
            <a:r>
              <a:rPr lang="en-GB" sz="2000" dirty="0">
                <a:solidFill>
                  <a:schemeClr val="tx1"/>
                </a:solidFill>
                <a:latin typeface="Montserrat Light"/>
              </a:rPr>
              <a:t>el</a:t>
            </a:r>
            <a:endParaRPr lang="en-US" dirty="0">
              <a:solidFill>
                <a:schemeClr val="tx1"/>
              </a:solidFill>
              <a:latin typeface="Montserrat Light"/>
            </a:endParaRPr>
          </a:p>
        </p:txBody>
      </p:sp>
      <p:sp>
        <p:nvSpPr>
          <p:cNvPr id="63" name="Google Shape;63;p10"/>
          <p:cNvSpPr/>
          <p:nvPr/>
        </p:nvSpPr>
        <p:spPr>
          <a:xfrm>
            <a:off x="964200" y="1240055"/>
            <a:ext cx="7230000" cy="62400"/>
          </a:xfrm>
          <a:prstGeom prst="diagStripe">
            <a:avLst>
              <a:gd name="adj" fmla="val 50721"/>
            </a:avLst>
          </a:prstGeom>
          <a:solidFill>
            <a:srgbClr val="FFE151"/>
          </a:solidFill>
          <a:ln w="9525" cap="flat" cmpd="sng">
            <a:solidFill>
              <a:srgbClr val="FFE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311700" y="1869375"/>
            <a:ext cx="8520600" cy="26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78CF17C-B4AB-CA40-A23B-D4BDDB3EA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485" y="30875"/>
            <a:ext cx="759373" cy="765942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22E4262-1020-64A8-701F-6EC0225D7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677212"/>
            <a:ext cx="7315199" cy="308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33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6E1DA2-67C9-372C-0616-13A30C464170}"/>
              </a:ext>
            </a:extLst>
          </p:cNvPr>
          <p:cNvSpPr/>
          <p:nvPr/>
        </p:nvSpPr>
        <p:spPr>
          <a:xfrm>
            <a:off x="2628" y="-20364"/>
            <a:ext cx="9143999" cy="5163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Google Shape;62;p10"/>
          <p:cNvSpPr txBox="1"/>
          <p:nvPr/>
        </p:nvSpPr>
        <p:spPr>
          <a:xfrm>
            <a:off x="84639" y="347575"/>
            <a:ext cx="9039000" cy="1007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2500" b="1" dirty="0">
                <a:latin typeface="Montserrat Light"/>
                <a:ea typeface="Montserrat Light"/>
                <a:cs typeface="Montserrat Light"/>
              </a:rPr>
              <a:t>Nix as an OS</a:t>
            </a:r>
            <a:br>
              <a:rPr lang="en-GB" sz="2500" b="1" dirty="0">
                <a:latin typeface="Montserrat Light"/>
                <a:ea typeface="Montserrat Light"/>
                <a:cs typeface="Montserrat Light"/>
              </a:rPr>
            </a:br>
            <a:r>
              <a:rPr lang="en-GB" sz="2000" dirty="0">
                <a:solidFill>
                  <a:schemeClr val="tx1"/>
                </a:solidFill>
                <a:latin typeface="Montserrat Light"/>
              </a:rPr>
              <a:t>Nix philosophy to the</a:t>
            </a:r>
            <a:r>
              <a:rPr lang="en-GB" sz="1800" dirty="0">
                <a:solidFill>
                  <a:schemeClr val="tx1"/>
                </a:solidFill>
                <a:latin typeface="Montserrat Light"/>
              </a:rPr>
              <a:t> cor... umm...kern</a:t>
            </a:r>
            <a:r>
              <a:rPr lang="en-GB" sz="2000" dirty="0">
                <a:solidFill>
                  <a:schemeClr val="tx1"/>
                </a:solidFill>
                <a:latin typeface="Montserrat Light"/>
              </a:rPr>
              <a:t>el</a:t>
            </a:r>
            <a:endParaRPr lang="en-US" dirty="0">
              <a:solidFill>
                <a:schemeClr val="tx1"/>
              </a:solidFill>
              <a:latin typeface="Montserrat Light"/>
            </a:endParaRPr>
          </a:p>
        </p:txBody>
      </p:sp>
      <p:sp>
        <p:nvSpPr>
          <p:cNvPr id="63" name="Google Shape;63;p10"/>
          <p:cNvSpPr/>
          <p:nvPr/>
        </p:nvSpPr>
        <p:spPr>
          <a:xfrm>
            <a:off x="964200" y="1240055"/>
            <a:ext cx="7230000" cy="62400"/>
          </a:xfrm>
          <a:prstGeom prst="diagStripe">
            <a:avLst>
              <a:gd name="adj" fmla="val 50721"/>
            </a:avLst>
          </a:prstGeom>
          <a:solidFill>
            <a:srgbClr val="FFE151"/>
          </a:solidFill>
          <a:ln w="9525" cap="flat" cmpd="sng">
            <a:solidFill>
              <a:srgbClr val="FFE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311700" y="1869375"/>
            <a:ext cx="8520600" cy="26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78CF17C-B4AB-CA40-A23B-D4BDDB3EA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485" y="30875"/>
            <a:ext cx="759373" cy="765942"/>
          </a:xfrm>
          <a:prstGeom prst="rect">
            <a:avLst/>
          </a:prstGeom>
        </p:spPr>
      </p:pic>
      <p:pic>
        <p:nvPicPr>
          <p:cNvPr id="4" name="Picture 5" descr="A picture containing calendar&#10;&#10;Description automatically generated">
            <a:extLst>
              <a:ext uri="{FF2B5EF4-FFF2-40B4-BE49-F238E27FC236}">
                <a16:creationId xmlns:a16="http://schemas.microsoft.com/office/drawing/2014/main" id="{078AB27A-63BC-06CD-3C07-AAE950484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7436" y="1330200"/>
            <a:ext cx="3362325" cy="3782581"/>
          </a:xfrm>
          <a:prstGeom prst="rect">
            <a:avLst/>
          </a:prstGeom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F9FE8055-4ADA-718B-2317-005DA3EA65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8597" y="1477838"/>
            <a:ext cx="6566807" cy="348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75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6E1DA2-67C9-372C-0616-13A30C464170}"/>
              </a:ext>
            </a:extLst>
          </p:cNvPr>
          <p:cNvSpPr/>
          <p:nvPr/>
        </p:nvSpPr>
        <p:spPr>
          <a:xfrm>
            <a:off x="2628" y="-20364"/>
            <a:ext cx="9143999" cy="5163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Google Shape;62;p10"/>
          <p:cNvSpPr txBox="1"/>
          <p:nvPr/>
        </p:nvSpPr>
        <p:spPr>
          <a:xfrm>
            <a:off x="84639" y="347575"/>
            <a:ext cx="9039000" cy="1007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2500" b="1" dirty="0">
                <a:latin typeface="Montserrat Light"/>
                <a:ea typeface="Montserrat Light"/>
                <a:cs typeface="Montserrat Light"/>
              </a:rPr>
              <a:t>Nix as an OS</a:t>
            </a:r>
            <a:br>
              <a:rPr lang="en-GB" sz="2500" b="1" dirty="0">
                <a:latin typeface="Montserrat Light"/>
                <a:ea typeface="Montserrat Light"/>
                <a:cs typeface="Montserrat Light"/>
              </a:rPr>
            </a:br>
            <a:r>
              <a:rPr lang="en-GB" sz="2000" dirty="0">
                <a:solidFill>
                  <a:schemeClr val="tx1"/>
                </a:solidFill>
                <a:latin typeface="Montserrat Light"/>
              </a:rPr>
              <a:t>Nix philosophy to the</a:t>
            </a:r>
            <a:r>
              <a:rPr lang="en-GB" sz="1800" dirty="0">
                <a:solidFill>
                  <a:schemeClr val="tx1"/>
                </a:solidFill>
                <a:latin typeface="Montserrat Light"/>
              </a:rPr>
              <a:t> cor... umm...kern</a:t>
            </a:r>
            <a:r>
              <a:rPr lang="en-GB" sz="2000" dirty="0">
                <a:solidFill>
                  <a:schemeClr val="tx1"/>
                </a:solidFill>
                <a:latin typeface="Montserrat Light"/>
              </a:rPr>
              <a:t>el</a:t>
            </a:r>
            <a:endParaRPr lang="en-US" dirty="0">
              <a:solidFill>
                <a:schemeClr val="tx1"/>
              </a:solidFill>
              <a:latin typeface="Montserrat Light"/>
            </a:endParaRPr>
          </a:p>
        </p:txBody>
      </p:sp>
      <p:sp>
        <p:nvSpPr>
          <p:cNvPr id="63" name="Google Shape;63;p10"/>
          <p:cNvSpPr/>
          <p:nvPr/>
        </p:nvSpPr>
        <p:spPr>
          <a:xfrm>
            <a:off x="964200" y="1240055"/>
            <a:ext cx="7230000" cy="62400"/>
          </a:xfrm>
          <a:prstGeom prst="diagStripe">
            <a:avLst>
              <a:gd name="adj" fmla="val 50721"/>
            </a:avLst>
          </a:prstGeom>
          <a:solidFill>
            <a:srgbClr val="FFE151"/>
          </a:solidFill>
          <a:ln w="9525" cap="flat" cmpd="sng">
            <a:solidFill>
              <a:srgbClr val="FFE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4237361" y="1461161"/>
            <a:ext cx="4594939" cy="35158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There are some cons as well but who cares, Nix is cool enough to omit all of those cons, but those are only:</a:t>
            </a:r>
            <a:endParaRPr lang="en-US">
              <a:solidFill>
                <a:schemeClr val="tx1"/>
              </a:solidFill>
            </a:endParaRPr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Not every binary works OOTB (requires </a:t>
            </a:r>
            <a:r>
              <a:rPr lang="en-US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patchelf</a:t>
            </a:r>
            <a:r>
              <a:rPr lang="en-US" dirty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)</a:t>
            </a:r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Quite slippery slope learning curve</a:t>
            </a:r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The biggest part of 'Nix ecosystem', can combine EVERYTHING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78CF17C-B4AB-CA40-A23B-D4BDDB3EA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485" y="30875"/>
            <a:ext cx="759373" cy="765942"/>
          </a:xfrm>
          <a:prstGeom prst="rect">
            <a:avLst/>
          </a:prstGeom>
        </p:spPr>
      </p:pic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BD2A429C-F890-A1D4-34AD-D18FA1924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17" y="1459844"/>
            <a:ext cx="3621881" cy="352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81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6E1DA2-67C9-372C-0616-13A30C464170}"/>
              </a:ext>
            </a:extLst>
          </p:cNvPr>
          <p:cNvSpPr/>
          <p:nvPr/>
        </p:nvSpPr>
        <p:spPr>
          <a:xfrm>
            <a:off x="2628" y="-20364"/>
            <a:ext cx="9143999" cy="5163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Google Shape;62;p10"/>
          <p:cNvSpPr txBox="1"/>
          <p:nvPr/>
        </p:nvSpPr>
        <p:spPr>
          <a:xfrm>
            <a:off x="84639" y="347575"/>
            <a:ext cx="9039000" cy="1007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2500" b="1" dirty="0">
                <a:latin typeface="Montserrat Light"/>
                <a:ea typeface="Montserrat Light"/>
                <a:cs typeface="Montserrat Light"/>
              </a:rPr>
              <a:t>nix-shells</a:t>
            </a:r>
            <a:br>
              <a:rPr lang="en-GB" sz="2500" b="1" dirty="0">
                <a:latin typeface="Montserrat Light"/>
                <a:ea typeface="Montserrat Light"/>
                <a:cs typeface="Montserrat Light"/>
              </a:rPr>
            </a:br>
            <a:r>
              <a:rPr lang="en-GB" sz="2000" dirty="0">
                <a:solidFill>
                  <a:schemeClr val="tx1"/>
                </a:solidFill>
                <a:latin typeface="Montserrat Light"/>
                <a:ea typeface="Montserrat Light"/>
                <a:cs typeface="Montserrat Light"/>
              </a:rPr>
              <a:t>rule '</a:t>
            </a:r>
            <a:r>
              <a:rPr lang="en-GB" sz="2000" dirty="0" err="1">
                <a:solidFill>
                  <a:schemeClr val="tx1"/>
                </a:solidFill>
                <a:latin typeface="Montserrat Light"/>
                <a:ea typeface="Montserrat Light"/>
                <a:cs typeface="Montserrat Light"/>
              </a:rPr>
              <a:t>em</a:t>
            </a:r>
            <a:r>
              <a:rPr lang="en-GB" sz="2000" dirty="0">
                <a:solidFill>
                  <a:schemeClr val="tx1"/>
                </a:solidFill>
                <a:latin typeface="Montserrat Light"/>
                <a:ea typeface="Montserrat Light"/>
                <a:cs typeface="Montserrat Light"/>
              </a:rPr>
              <a:t> all!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Google Shape;63;p10"/>
          <p:cNvSpPr/>
          <p:nvPr/>
        </p:nvSpPr>
        <p:spPr>
          <a:xfrm>
            <a:off x="964200" y="1240055"/>
            <a:ext cx="7230000" cy="62400"/>
          </a:xfrm>
          <a:prstGeom prst="diagStripe">
            <a:avLst>
              <a:gd name="adj" fmla="val 50721"/>
            </a:avLst>
          </a:prstGeom>
          <a:solidFill>
            <a:srgbClr val="FFE151"/>
          </a:solidFill>
          <a:ln w="9525" cap="flat" cmpd="sng">
            <a:solidFill>
              <a:srgbClr val="FFE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4570735" y="2263982"/>
            <a:ext cx="4132297" cy="1794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Nix-env is a no-no!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Imperative (</a:t>
            </a:r>
            <a:r>
              <a:rPr lang="en-US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ew</a:t>
            </a:r>
            <a:r>
              <a:rPr lang="en-US" dirty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)</a:t>
            </a:r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Can 'mask' your current 'system state'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78CF17C-B4AB-CA40-A23B-D4BDDB3EA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485" y="30875"/>
            <a:ext cx="759373" cy="765942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2E88AB84-B75A-69FA-10CF-9C4CCD713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64" y="2529636"/>
            <a:ext cx="4253592" cy="1268048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6B70523-ED15-EC79-1800-250D61BCE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5114" y="1539836"/>
            <a:ext cx="4593771" cy="3376919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8A11CCBB-FBF8-3E66-AECA-3EE75E371E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4275" y="1309764"/>
            <a:ext cx="4243387" cy="370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72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6E1DA2-67C9-372C-0616-13A30C464170}"/>
              </a:ext>
            </a:extLst>
          </p:cNvPr>
          <p:cNvSpPr/>
          <p:nvPr/>
        </p:nvSpPr>
        <p:spPr>
          <a:xfrm>
            <a:off x="2628" y="-20364"/>
            <a:ext cx="9143999" cy="5163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Google Shape;62;p10"/>
          <p:cNvSpPr txBox="1"/>
          <p:nvPr/>
        </p:nvSpPr>
        <p:spPr>
          <a:xfrm>
            <a:off x="84639" y="347575"/>
            <a:ext cx="9039000" cy="1007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2500" b="1" dirty="0">
                <a:latin typeface="Montserrat Light"/>
                <a:ea typeface="Montserrat Light"/>
                <a:cs typeface="Montserrat Light"/>
              </a:rPr>
              <a:t>Non-</a:t>
            </a:r>
            <a:r>
              <a:rPr lang="en-GB" sz="2500" b="1" dirty="0" err="1">
                <a:latin typeface="Montserrat Light"/>
                <a:ea typeface="Montserrat Light"/>
                <a:cs typeface="Montserrat Light"/>
              </a:rPr>
              <a:t>NixOS</a:t>
            </a:r>
            <a:r>
              <a:rPr lang="en-GB" sz="2500" b="1" dirty="0">
                <a:latin typeface="Montserrat Light"/>
                <a:ea typeface="Montserrat Light"/>
                <a:cs typeface="Montserrat Light"/>
              </a:rPr>
              <a:t> Nix</a:t>
            </a:r>
            <a:br>
              <a:rPr lang="en-GB" sz="2500" b="1" dirty="0">
                <a:latin typeface="Montserrat Light"/>
                <a:ea typeface="Montserrat Light"/>
                <a:cs typeface="Montserrat Light"/>
              </a:rPr>
            </a:br>
            <a:r>
              <a:rPr lang="en-GB" sz="2000" dirty="0">
                <a:solidFill>
                  <a:schemeClr val="tx1"/>
                </a:solidFill>
                <a:latin typeface="Montserrat Light"/>
                <a:ea typeface="Montserrat Light"/>
                <a:cs typeface="Montserrat Light"/>
              </a:rPr>
              <a:t>the nightmare just begins</a:t>
            </a:r>
            <a:endParaRPr lang="en-GB" sz="2000" dirty="0">
              <a:solidFill>
                <a:schemeClr val="tx1"/>
              </a:solidFill>
              <a:latin typeface="Montserrat Light"/>
            </a:endParaRPr>
          </a:p>
        </p:txBody>
      </p:sp>
      <p:sp>
        <p:nvSpPr>
          <p:cNvPr id="63" name="Google Shape;63;p10"/>
          <p:cNvSpPr/>
          <p:nvPr/>
        </p:nvSpPr>
        <p:spPr>
          <a:xfrm>
            <a:off x="964200" y="1240055"/>
            <a:ext cx="7230000" cy="62400"/>
          </a:xfrm>
          <a:prstGeom prst="diagStripe">
            <a:avLst>
              <a:gd name="adj" fmla="val 50721"/>
            </a:avLst>
          </a:prstGeom>
          <a:solidFill>
            <a:srgbClr val="FFE151"/>
          </a:solidFill>
          <a:ln w="9525" cap="flat" cmpd="sng">
            <a:solidFill>
              <a:srgbClr val="FFE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311700" y="1869375"/>
            <a:ext cx="8520600" cy="26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78CF17C-B4AB-CA40-A23B-D4BDDB3EA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485" y="30875"/>
            <a:ext cx="759373" cy="765942"/>
          </a:xfrm>
          <a:prstGeom prst="rect">
            <a:avLst/>
          </a:prstGeom>
        </p:spPr>
      </p:pic>
      <p:pic>
        <p:nvPicPr>
          <p:cNvPr id="6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5FC11D5-59B7-BC89-4444-B4CD4D73D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9" y="1114426"/>
            <a:ext cx="7122317" cy="400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16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6E1DA2-67C9-372C-0616-13A30C464170}"/>
              </a:ext>
            </a:extLst>
          </p:cNvPr>
          <p:cNvSpPr/>
          <p:nvPr/>
        </p:nvSpPr>
        <p:spPr>
          <a:xfrm>
            <a:off x="2628" y="-20364"/>
            <a:ext cx="9143999" cy="5163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Google Shape;62;p10"/>
          <p:cNvSpPr txBox="1"/>
          <p:nvPr/>
        </p:nvSpPr>
        <p:spPr>
          <a:xfrm>
            <a:off x="84639" y="347575"/>
            <a:ext cx="9039000" cy="1007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2500" b="1" dirty="0">
                <a:latin typeface="Montserrat Light"/>
                <a:ea typeface="Montserrat Light"/>
                <a:cs typeface="Montserrat Light"/>
              </a:rPr>
              <a:t>Non-</a:t>
            </a:r>
            <a:r>
              <a:rPr lang="en-GB" sz="2500" b="1" dirty="0" err="1">
                <a:latin typeface="Montserrat Light"/>
                <a:ea typeface="Montserrat Light"/>
                <a:cs typeface="Montserrat Light"/>
              </a:rPr>
              <a:t>NixOS</a:t>
            </a:r>
            <a:r>
              <a:rPr lang="en-GB" sz="2500" b="1" dirty="0">
                <a:latin typeface="Montserrat Light"/>
                <a:ea typeface="Montserrat Light"/>
                <a:cs typeface="Montserrat Light"/>
              </a:rPr>
              <a:t> Nix</a:t>
            </a:r>
            <a:br>
              <a:rPr lang="en-GB" sz="2500" b="1" dirty="0">
                <a:latin typeface="Montserrat Light"/>
                <a:ea typeface="Montserrat Light"/>
                <a:cs typeface="Montserrat Light"/>
              </a:rPr>
            </a:br>
            <a:r>
              <a:rPr lang="en-GB" sz="2000" dirty="0">
                <a:solidFill>
                  <a:schemeClr val="tx1"/>
                </a:solidFill>
                <a:latin typeface="Montserrat Light"/>
                <a:ea typeface="Montserrat Light"/>
                <a:cs typeface="Montserrat Light"/>
              </a:rPr>
              <a:t>the nightmare just begins</a:t>
            </a:r>
            <a:endParaRPr lang="en-GB" sz="2000" dirty="0">
              <a:solidFill>
                <a:schemeClr val="tx1"/>
              </a:solidFill>
              <a:latin typeface="Montserrat Light"/>
            </a:endParaRPr>
          </a:p>
        </p:txBody>
      </p:sp>
      <p:sp>
        <p:nvSpPr>
          <p:cNvPr id="63" name="Google Shape;63;p10"/>
          <p:cNvSpPr/>
          <p:nvPr/>
        </p:nvSpPr>
        <p:spPr>
          <a:xfrm>
            <a:off x="964200" y="1240055"/>
            <a:ext cx="7230000" cy="62400"/>
          </a:xfrm>
          <a:prstGeom prst="diagStripe">
            <a:avLst>
              <a:gd name="adj" fmla="val 50721"/>
            </a:avLst>
          </a:prstGeom>
          <a:solidFill>
            <a:srgbClr val="FFE151"/>
          </a:solidFill>
          <a:ln w="9525" cap="flat" cmpd="sng">
            <a:solidFill>
              <a:srgbClr val="FFE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311700" y="1869375"/>
            <a:ext cx="8520600" cy="26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78CF17C-B4AB-CA40-A23B-D4BDDB3EA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485" y="30875"/>
            <a:ext cx="759373" cy="765942"/>
          </a:xfrm>
          <a:prstGeom prst="rect">
            <a:avLst/>
          </a:prstGeom>
        </p:spPr>
      </p:pic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6BC5164-1F69-693D-7F99-32AE3EC5B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86" y="1453292"/>
            <a:ext cx="3559628" cy="3543202"/>
          </a:xfrm>
          <a:prstGeom prst="rect">
            <a:avLst/>
          </a:prstGeom>
        </p:spPr>
      </p:pic>
      <p:pic>
        <p:nvPicPr>
          <p:cNvPr id="5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37F9683-5E15-820B-074E-1652D1DD8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2900" y="2929069"/>
            <a:ext cx="4668610" cy="58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345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6E1DA2-67C9-372C-0616-13A30C464170}"/>
              </a:ext>
            </a:extLst>
          </p:cNvPr>
          <p:cNvSpPr/>
          <p:nvPr/>
        </p:nvSpPr>
        <p:spPr>
          <a:xfrm>
            <a:off x="2628" y="-20364"/>
            <a:ext cx="9143999" cy="5163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Google Shape;62;p10"/>
          <p:cNvSpPr txBox="1"/>
          <p:nvPr/>
        </p:nvSpPr>
        <p:spPr>
          <a:xfrm>
            <a:off x="84639" y="347575"/>
            <a:ext cx="9039000" cy="1007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2500" b="1" dirty="0">
                <a:latin typeface="Montserrat Light"/>
                <a:ea typeface="Montserrat Light"/>
                <a:cs typeface="Montserrat Light"/>
              </a:rPr>
              <a:t>Beyond Nix</a:t>
            </a:r>
            <a:br>
              <a:rPr lang="en-GB" sz="2500" b="1" dirty="0">
                <a:latin typeface="Montserrat Light"/>
                <a:ea typeface="Montserrat Light"/>
                <a:cs typeface="Montserrat Light"/>
              </a:rPr>
            </a:br>
            <a:r>
              <a:rPr lang="en-GB" sz="2000" dirty="0">
                <a:solidFill>
                  <a:schemeClr val="tx1"/>
                </a:solidFill>
                <a:latin typeface="Montserrat Light"/>
                <a:ea typeface="Montserrat Light"/>
                <a:cs typeface="Montserrat Light"/>
              </a:rPr>
              <a:t>if you only knew, how good things really are</a:t>
            </a:r>
            <a:endParaRPr lang="en-GB" sz="2000" dirty="0">
              <a:solidFill>
                <a:schemeClr val="tx1"/>
              </a:solidFill>
              <a:latin typeface="Montserrat Light"/>
            </a:endParaRPr>
          </a:p>
        </p:txBody>
      </p:sp>
      <p:sp>
        <p:nvSpPr>
          <p:cNvPr id="63" name="Google Shape;63;p10"/>
          <p:cNvSpPr/>
          <p:nvPr/>
        </p:nvSpPr>
        <p:spPr>
          <a:xfrm>
            <a:off x="964200" y="1240055"/>
            <a:ext cx="7230000" cy="62400"/>
          </a:xfrm>
          <a:prstGeom prst="diagStripe">
            <a:avLst>
              <a:gd name="adj" fmla="val 50721"/>
            </a:avLst>
          </a:prstGeom>
          <a:solidFill>
            <a:srgbClr val="FFE151"/>
          </a:solidFill>
          <a:ln w="9525" cap="flat" cmpd="sng">
            <a:solidFill>
              <a:srgbClr val="FFE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311700" y="1869375"/>
            <a:ext cx="8520600" cy="26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78CF17C-B4AB-CA40-A23B-D4BDDB3EA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485" y="30875"/>
            <a:ext cx="759373" cy="765942"/>
          </a:xfrm>
          <a:prstGeom prst="rect">
            <a:avLst/>
          </a:prstGeom>
        </p:spPr>
      </p:pic>
      <p:pic>
        <p:nvPicPr>
          <p:cNvPr id="4" name="Picture 4" descr="A picture containing sky, outdoor, nature, cloudy&#10;&#10;Description automatically generated">
            <a:extLst>
              <a:ext uri="{FF2B5EF4-FFF2-40B4-BE49-F238E27FC236}">
                <a16:creationId xmlns:a16="http://schemas.microsoft.com/office/drawing/2014/main" id="{24E615E2-1EA0-7333-76CA-972907A17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13" y="1680482"/>
            <a:ext cx="4933950" cy="3082017"/>
          </a:xfrm>
          <a:prstGeom prst="rect">
            <a:avLst/>
          </a:prstGeom>
        </p:spPr>
      </p:pic>
      <p:pic>
        <p:nvPicPr>
          <p:cNvPr id="5" name="Picture 5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C054C3F1-6397-2417-11CA-6D55D8539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7813" y="2828859"/>
            <a:ext cx="3493293" cy="7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72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6E1DA2-67C9-372C-0616-13A30C464170}"/>
              </a:ext>
            </a:extLst>
          </p:cNvPr>
          <p:cNvSpPr/>
          <p:nvPr/>
        </p:nvSpPr>
        <p:spPr>
          <a:xfrm>
            <a:off x="2628" y="-20364"/>
            <a:ext cx="9143999" cy="5163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Google Shape;62;p10"/>
          <p:cNvSpPr txBox="1"/>
          <p:nvPr/>
        </p:nvSpPr>
        <p:spPr>
          <a:xfrm>
            <a:off x="45225" y="735144"/>
            <a:ext cx="9039000" cy="1007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2500" b="1" dirty="0">
                <a:solidFill>
                  <a:schemeClr val="tx1"/>
                </a:solidFill>
                <a:latin typeface="Montserrat Light"/>
                <a:ea typeface="Montserrat Light"/>
                <a:cs typeface="Montserrat Light"/>
              </a:rPr>
              <a:t>WHY?</a:t>
            </a:r>
          </a:p>
        </p:txBody>
      </p:sp>
      <p:sp>
        <p:nvSpPr>
          <p:cNvPr id="63" name="Google Shape;63;p10"/>
          <p:cNvSpPr/>
          <p:nvPr/>
        </p:nvSpPr>
        <p:spPr>
          <a:xfrm>
            <a:off x="964200" y="1240055"/>
            <a:ext cx="7230000" cy="62400"/>
          </a:xfrm>
          <a:prstGeom prst="diagStripe">
            <a:avLst>
              <a:gd name="adj" fmla="val 50721"/>
            </a:avLst>
          </a:prstGeom>
          <a:solidFill>
            <a:srgbClr val="FFE151"/>
          </a:solidFill>
          <a:ln w="9525" cap="flat" cmpd="sng">
            <a:solidFill>
              <a:srgbClr val="FFE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311700" y="1869375"/>
            <a:ext cx="8520600" cy="26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78CF17C-B4AB-CA40-A23B-D4BDDB3EA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485" y="30875"/>
            <a:ext cx="759373" cy="765942"/>
          </a:xfrm>
          <a:prstGeom prst="rect">
            <a:avLst/>
          </a:prstGeom>
        </p:spPr>
      </p:pic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9A6FE789-D57F-0978-DE51-2CC424BC6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150" y="1450522"/>
            <a:ext cx="67437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31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6E1DA2-67C9-372C-0616-13A30C464170}"/>
              </a:ext>
            </a:extLst>
          </p:cNvPr>
          <p:cNvSpPr/>
          <p:nvPr/>
        </p:nvSpPr>
        <p:spPr>
          <a:xfrm>
            <a:off x="2628" y="-20364"/>
            <a:ext cx="9143999" cy="5163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Google Shape;62;p10"/>
          <p:cNvSpPr txBox="1"/>
          <p:nvPr/>
        </p:nvSpPr>
        <p:spPr>
          <a:xfrm>
            <a:off x="84639" y="347575"/>
            <a:ext cx="9039000" cy="1007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2500" b="1" dirty="0">
                <a:latin typeface="Montserrat Light"/>
                <a:ea typeface="Montserrat Light"/>
                <a:cs typeface="Montserrat Light"/>
              </a:rPr>
              <a:t>Nix portable (Nix 2.10.+)</a:t>
            </a:r>
            <a:br>
              <a:rPr lang="en-GB" sz="2500" b="1" dirty="0">
                <a:latin typeface="Montserrat Light"/>
                <a:ea typeface="Montserrat Light"/>
                <a:cs typeface="Montserrat Light"/>
              </a:rPr>
            </a:br>
            <a:r>
              <a:rPr lang="en-GB" sz="2000" dirty="0">
                <a:solidFill>
                  <a:schemeClr val="tx1"/>
                </a:solidFill>
                <a:latin typeface="Montserrat Light"/>
                <a:ea typeface="Montserrat Light"/>
                <a:cs typeface="Montserrat Light"/>
              </a:rPr>
              <a:t>next-gen sidearm</a:t>
            </a:r>
            <a:endParaRPr lang="en-GB" sz="2000" dirty="0">
              <a:solidFill>
                <a:schemeClr val="tx1"/>
              </a:solidFill>
              <a:latin typeface="Montserrat Light"/>
            </a:endParaRPr>
          </a:p>
        </p:txBody>
      </p:sp>
      <p:sp>
        <p:nvSpPr>
          <p:cNvPr id="63" name="Google Shape;63;p10"/>
          <p:cNvSpPr/>
          <p:nvPr/>
        </p:nvSpPr>
        <p:spPr>
          <a:xfrm>
            <a:off x="964200" y="1240055"/>
            <a:ext cx="7230000" cy="62400"/>
          </a:xfrm>
          <a:prstGeom prst="diagStripe">
            <a:avLst>
              <a:gd name="adj" fmla="val 50721"/>
            </a:avLst>
          </a:prstGeom>
          <a:solidFill>
            <a:srgbClr val="FFE151"/>
          </a:solidFill>
          <a:ln w="9525" cap="flat" cmpd="sng">
            <a:solidFill>
              <a:srgbClr val="FFE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311700" y="1869375"/>
            <a:ext cx="8520600" cy="26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78CF17C-B4AB-CA40-A23B-D4BDDB3EA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485" y="30875"/>
            <a:ext cx="759373" cy="765942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ECF0FD9A-02B6-CDF4-DA84-C61AB81A2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525" y="2272485"/>
            <a:ext cx="6838949" cy="1898012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48BACC3B-7366-C9DA-2E01-E0C0D8D68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3567" y="1388640"/>
            <a:ext cx="3716866" cy="365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5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6E1DA2-67C9-372C-0616-13A30C464170}"/>
              </a:ext>
            </a:extLst>
          </p:cNvPr>
          <p:cNvSpPr/>
          <p:nvPr/>
        </p:nvSpPr>
        <p:spPr>
          <a:xfrm>
            <a:off x="2628" y="-20364"/>
            <a:ext cx="9143999" cy="5163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Google Shape;62;p10"/>
          <p:cNvSpPr txBox="1"/>
          <p:nvPr/>
        </p:nvSpPr>
        <p:spPr>
          <a:xfrm>
            <a:off x="952472" y="347575"/>
            <a:ext cx="3567417" cy="95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2500" b="1" dirty="0">
                <a:latin typeface="Montserrat Light"/>
                <a:ea typeface="Montserrat Light"/>
                <a:cs typeface="Montserrat Light"/>
              </a:rPr>
              <a:t>home-manager</a:t>
            </a:r>
            <a:br>
              <a:rPr lang="en-GB" sz="2500" b="1" dirty="0">
                <a:latin typeface="Montserrat Light"/>
                <a:ea typeface="Montserrat Light"/>
                <a:cs typeface="Montserrat Light"/>
              </a:rPr>
            </a:br>
            <a:r>
              <a:rPr lang="en-GB" sz="2000" dirty="0">
                <a:solidFill>
                  <a:schemeClr val="tx1"/>
                </a:solidFill>
                <a:latin typeface="Montserrat Light"/>
                <a:ea typeface="Montserrat Light"/>
                <a:cs typeface="Montserrat Light"/>
              </a:rPr>
              <a:t>/home, sweet /home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Google Shape;63;p10"/>
          <p:cNvSpPr/>
          <p:nvPr/>
        </p:nvSpPr>
        <p:spPr>
          <a:xfrm>
            <a:off x="953617" y="1240055"/>
            <a:ext cx="3621083" cy="62400"/>
          </a:xfrm>
          <a:prstGeom prst="diagStripe">
            <a:avLst>
              <a:gd name="adj" fmla="val 50721"/>
            </a:avLst>
          </a:prstGeom>
          <a:solidFill>
            <a:srgbClr val="FFE151"/>
          </a:solidFill>
          <a:ln w="9525" cap="flat" cmpd="sng">
            <a:solidFill>
              <a:srgbClr val="FFE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669059" y="2184263"/>
            <a:ext cx="4133603" cy="15638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Think of it as of a maid:</a:t>
            </a:r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Manages your home</a:t>
            </a:r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Keeps your home tidy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5AC20D16-F1AA-B097-09B2-B86B5B3B5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234" y="12477"/>
            <a:ext cx="3928533" cy="5107962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78CF17C-B4AB-CA40-A23B-D4BDDB3EA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485" y="30875"/>
            <a:ext cx="759373" cy="7659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0653E9-38C0-E6BB-8571-3FABDECDE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3772" y="1988728"/>
            <a:ext cx="424695" cy="382875"/>
          </a:xfrm>
          <a:prstGeom prst="rect">
            <a:avLst/>
          </a:prstGeom>
        </p:spPr>
      </p:pic>
      <p:pic>
        <p:nvPicPr>
          <p:cNvPr id="7" name="Picture 6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B0D8FC56-EA6F-CDB7-B080-1FAEEE516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3503" y="1988728"/>
            <a:ext cx="424695" cy="38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443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6E1DA2-67C9-372C-0616-13A30C464170}"/>
              </a:ext>
            </a:extLst>
          </p:cNvPr>
          <p:cNvSpPr/>
          <p:nvPr/>
        </p:nvSpPr>
        <p:spPr>
          <a:xfrm>
            <a:off x="2628" y="-20364"/>
            <a:ext cx="9143999" cy="5163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Google Shape;62;p10"/>
          <p:cNvSpPr txBox="1"/>
          <p:nvPr/>
        </p:nvSpPr>
        <p:spPr>
          <a:xfrm>
            <a:off x="84639" y="347575"/>
            <a:ext cx="9039000" cy="1007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4000" b="1" dirty="0">
                <a:solidFill>
                  <a:schemeClr val="tx1"/>
                </a:solidFill>
                <a:latin typeface="Montserrat Light"/>
              </a:rPr>
              <a:t>TL;DR?</a:t>
            </a:r>
          </a:p>
        </p:txBody>
      </p:sp>
      <p:sp>
        <p:nvSpPr>
          <p:cNvPr id="63" name="Google Shape;63;p10"/>
          <p:cNvSpPr/>
          <p:nvPr/>
        </p:nvSpPr>
        <p:spPr>
          <a:xfrm>
            <a:off x="964200" y="1240055"/>
            <a:ext cx="7230000" cy="62400"/>
          </a:xfrm>
          <a:prstGeom prst="diagStripe">
            <a:avLst>
              <a:gd name="adj" fmla="val 50721"/>
            </a:avLst>
          </a:prstGeom>
          <a:solidFill>
            <a:srgbClr val="FFE151"/>
          </a:solidFill>
          <a:ln w="9525" cap="flat" cmpd="sng">
            <a:solidFill>
              <a:srgbClr val="FFE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5540" y="1379518"/>
            <a:ext cx="9146527" cy="35838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4999"/>
              </a:lnSpc>
              <a:spcAft>
                <a:spcPts val="1200"/>
              </a:spcAft>
              <a:buNone/>
            </a:pPr>
            <a:r>
              <a:rPr lang="en-US" sz="1200" dirty="0"/>
              <a:t>1. Reproducible - produces exactly the same build every time. </a:t>
            </a:r>
            <a:br>
              <a:rPr lang="en-US" sz="1200" dirty="0"/>
            </a:br>
            <a:r>
              <a:rPr lang="en-US" sz="1200" dirty="0"/>
              <a:t>2. Unless early boot is broken, boots to a consistent state. </a:t>
            </a:r>
            <a:br>
              <a:rPr lang="en-US" sz="1200" dirty="0"/>
            </a:br>
            <a:r>
              <a:rPr lang="en-US" sz="1200" dirty="0"/>
              <a:t>3. Can easily rollback to the previous system configuration state. </a:t>
            </a:r>
            <a:br>
              <a:rPr lang="en-US" sz="1200" dirty="0"/>
            </a:br>
            <a:r>
              <a:rPr lang="en-US" sz="1200" dirty="0"/>
              <a:t>4. Declarative config FOR EVERYTHING! </a:t>
            </a:r>
            <a:br>
              <a:rPr lang="en-US" sz="1200" dirty="0"/>
            </a:br>
            <a:r>
              <a:rPr lang="en-US" sz="1200" dirty="0"/>
              <a:t>5. Integration with a whole bunch of packages. Your beloved GUI </a:t>
            </a:r>
            <a:r>
              <a:rPr lang="en-US" sz="1200" dirty="0" err="1"/>
              <a:t>rices</a:t>
            </a:r>
            <a:r>
              <a:rPr lang="en-US" sz="1200" dirty="0"/>
              <a:t> included. </a:t>
            </a:r>
            <a:br>
              <a:rPr lang="en-US" sz="1200" dirty="0"/>
            </a:br>
            <a:r>
              <a:rPr lang="en-US" sz="1200" dirty="0"/>
              <a:t>6. Cloud integration. Brilliant Docker images, also magic like </a:t>
            </a:r>
            <a:r>
              <a:rPr lang="en-US" sz="1200" dirty="0" err="1"/>
              <a:t>NixOps</a:t>
            </a:r>
            <a:r>
              <a:rPr lang="en-US" sz="1200" dirty="0"/>
              <a:t> </a:t>
            </a:r>
            <a:br>
              <a:rPr lang="en-US" sz="1200" dirty="0"/>
            </a:br>
            <a:r>
              <a:rPr lang="en-US" sz="1200" dirty="0"/>
              <a:t>7. Portability - Nix runs on Linux and macOS, and takes 5 minutes to install (clone config and you're done). </a:t>
            </a:r>
            <a:br>
              <a:rPr lang="en-US" sz="1200" dirty="0"/>
            </a:br>
            <a:r>
              <a:rPr lang="en-US" sz="1200" dirty="0"/>
              <a:t>8. Free of side effects - Actually uninstalls packages and its dependencies </a:t>
            </a:r>
            <a:br>
              <a:rPr lang="en-US" sz="1200" dirty="0"/>
            </a:br>
            <a:r>
              <a:rPr lang="en-US" sz="1200" dirty="0"/>
              <a:t>9. Bleeding and stable - Can run multiple versions of the package without conflicts </a:t>
            </a:r>
            <a:br>
              <a:rPr lang="en-US" sz="1200" dirty="0"/>
            </a:br>
            <a:r>
              <a:rPr lang="en-US" sz="1200" dirty="0"/>
              <a:t>10. Implicit containerization - Lorri and </a:t>
            </a:r>
            <a:r>
              <a:rPr lang="en-US" sz="1200" dirty="0" err="1"/>
              <a:t>direnv</a:t>
            </a:r>
            <a:r>
              <a:rPr lang="en-US" sz="1200" dirty="0"/>
              <a:t> make switching between project-local tooling easy. </a:t>
            </a:r>
            <a:br>
              <a:rPr lang="en-US" sz="1200" dirty="0"/>
            </a:br>
            <a:r>
              <a:rPr lang="en-US" sz="1200" dirty="0"/>
              <a:t>11. Virtual Machines - VFIO is EASY to set up and perform declaratively (much more so than arch). </a:t>
            </a:r>
            <a:br>
              <a:rPr lang="en-US" sz="1200" dirty="0"/>
            </a:br>
            <a:r>
              <a:rPr lang="en-US" sz="1200" dirty="0"/>
              <a:t>12. Kernel hacking - Kernel flags and patches are easy to add to config. </a:t>
            </a:r>
            <a:br>
              <a:rPr lang="en-US" sz="1200" dirty="0"/>
            </a:br>
            <a:r>
              <a:rPr lang="en-US" sz="1200" dirty="0"/>
              <a:t>13. Use flags + source-based - each package has overrides to allow (or disallow) features to be built. Makes for a lean mean machine. Binary caching for speed.</a:t>
            </a:r>
            <a:br>
              <a:rPr lang="en-US" sz="1200" dirty="0"/>
            </a:br>
            <a:r>
              <a:rPr lang="en-US" sz="1200" dirty="0"/>
              <a:t>14. OOTB rollbacks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78CF17C-B4AB-CA40-A23B-D4BDDB3EA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485" y="30875"/>
            <a:ext cx="759373" cy="76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680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6E1DA2-67C9-372C-0616-13A30C464170}"/>
              </a:ext>
            </a:extLst>
          </p:cNvPr>
          <p:cNvSpPr/>
          <p:nvPr/>
        </p:nvSpPr>
        <p:spPr>
          <a:xfrm>
            <a:off x="2628" y="-20364"/>
            <a:ext cx="9143999" cy="5163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Google Shape;62;p10"/>
          <p:cNvSpPr txBox="1"/>
          <p:nvPr/>
        </p:nvSpPr>
        <p:spPr>
          <a:xfrm>
            <a:off x="84639" y="347575"/>
            <a:ext cx="9039000" cy="1007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4000" b="1" dirty="0">
                <a:solidFill>
                  <a:schemeClr val="tx1"/>
                </a:solidFill>
                <a:latin typeface="Montserrat Light"/>
              </a:rPr>
              <a:t>TL;DR?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Google Shape;63;p10"/>
          <p:cNvSpPr/>
          <p:nvPr/>
        </p:nvSpPr>
        <p:spPr>
          <a:xfrm>
            <a:off x="964200" y="1240055"/>
            <a:ext cx="7230000" cy="62400"/>
          </a:xfrm>
          <a:prstGeom prst="diagStripe">
            <a:avLst>
              <a:gd name="adj" fmla="val 50721"/>
            </a:avLst>
          </a:prstGeom>
          <a:solidFill>
            <a:srgbClr val="FFE151"/>
          </a:solidFill>
          <a:ln w="9525" cap="flat" cmpd="sng">
            <a:solidFill>
              <a:srgbClr val="FFE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5540" y="1379518"/>
            <a:ext cx="9146527" cy="35838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4999"/>
              </a:lnSpc>
              <a:spcAft>
                <a:spcPts val="1200"/>
              </a:spcAft>
              <a:buNone/>
            </a:pPr>
            <a:r>
              <a:rPr lang="en-US" sz="1400" dirty="0"/>
              <a:t>- Focus on correctness </a:t>
            </a:r>
            <a:br>
              <a:rPr lang="en-US" sz="1400" dirty="0"/>
            </a:br>
            <a:r>
              <a:rPr lang="en-US" sz="1400" dirty="0"/>
              <a:t>- Reliable package storage structure </a:t>
            </a:r>
            <a:br>
              <a:rPr lang="en-US" sz="1400" dirty="0"/>
            </a:br>
            <a:r>
              <a:rPr lang="en-US" sz="1400" dirty="0"/>
              <a:t>- Results are read-only </a:t>
            </a:r>
            <a:br>
              <a:rPr lang="en-US" sz="1400" dirty="0"/>
            </a:br>
            <a:r>
              <a:rPr lang="en-US" sz="1400" dirty="0"/>
              <a:t>- OOTB cross-compilation support </a:t>
            </a:r>
            <a:br>
              <a:rPr lang="en-US" sz="1400" dirty="0"/>
            </a:br>
            <a:r>
              <a:rPr lang="en-US" sz="1400" dirty="0"/>
              <a:t>- OOTB static compilation support </a:t>
            </a:r>
            <a:br>
              <a:rPr lang="en-US" sz="1400" dirty="0"/>
            </a:br>
            <a:r>
              <a:rPr lang="en-US" sz="1400" dirty="0"/>
              <a:t>- Source-based (you can alter packages build without forking anything) </a:t>
            </a:r>
            <a:br>
              <a:rPr lang="en-US" sz="1400" dirty="0"/>
            </a:br>
            <a:r>
              <a:rPr lang="en-US" sz="1400" dirty="0"/>
              <a:t>- Single package manager to rule them all! (c, python, docker, </a:t>
            </a:r>
            <a:r>
              <a:rPr lang="en-US" sz="1400" dirty="0" err="1"/>
              <a:t>nodejs</a:t>
            </a:r>
            <a:r>
              <a:rPr lang="en-US" sz="1400" dirty="0"/>
              <a:t>, </a:t>
            </a:r>
            <a:r>
              <a:rPr lang="en-US" sz="1400" dirty="0" err="1"/>
              <a:t>etc</a:t>
            </a:r>
            <a:r>
              <a:rPr lang="en-US" sz="1400" dirty="0"/>
              <a:t>) </a:t>
            </a:r>
            <a:br>
              <a:rPr lang="en-US" sz="1400" dirty="0"/>
            </a:br>
            <a:r>
              <a:rPr lang="en-US" sz="1400" dirty="0"/>
              <a:t>- Great for development environment, will take care of all dependencies no matter if its </a:t>
            </a:r>
            <a:r>
              <a:rPr lang="en-US" sz="1400" dirty="0" err="1"/>
              <a:t>postgresql</a:t>
            </a:r>
            <a:r>
              <a:rPr lang="en-US" sz="1400" dirty="0"/>
              <a:t> or </a:t>
            </a:r>
            <a:r>
              <a:rPr lang="en-US" sz="1400" dirty="0" err="1"/>
              <a:t>glibc</a:t>
            </a:r>
            <a:r>
              <a:rPr lang="en-US" sz="1400" dirty="0"/>
              <a:t> </a:t>
            </a:r>
            <a:br>
              <a:rPr lang="en-US" sz="1400" dirty="0"/>
            </a:br>
            <a:r>
              <a:rPr lang="en-US" sz="1400" dirty="0"/>
              <a:t>- Easy to set up a binary cache </a:t>
            </a:r>
            <a:br>
              <a:rPr lang="en-US" sz="1400" dirty="0"/>
            </a:br>
            <a:r>
              <a:rPr lang="en-US" sz="1400" dirty="0"/>
              <a:t>- By default has a binary cache so you almost never need to compile anything </a:t>
            </a:r>
            <a:br>
              <a:rPr lang="en-US" sz="1400" dirty="0"/>
            </a:br>
            <a:r>
              <a:rPr lang="en-US" sz="1400" dirty="0"/>
              <a:t>- Easy to set up build farm </a:t>
            </a:r>
            <a:br>
              <a:rPr lang="en-US" sz="1400" dirty="0"/>
            </a:br>
            <a:r>
              <a:rPr lang="en-US" sz="1400" dirty="0"/>
              <a:t>- Super convenient for CI/CD </a:t>
            </a:r>
            <a:br>
              <a:rPr lang="en-US" sz="1400" dirty="0"/>
            </a:br>
            <a:r>
              <a:rPr lang="en-US" sz="1400" dirty="0"/>
              <a:t>- Excellent testing infrastructure </a:t>
            </a:r>
            <a:br>
              <a:rPr lang="en-US" sz="1400" dirty="0"/>
            </a:br>
            <a:r>
              <a:rPr lang="en-US" sz="1400" dirty="0"/>
              <a:t>- More often than not build results are bit per bit reproducible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78CF17C-B4AB-CA40-A23B-D4BDDB3EA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485" y="30875"/>
            <a:ext cx="759373" cy="76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376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6E1DA2-67C9-372C-0616-13A30C464170}"/>
              </a:ext>
            </a:extLst>
          </p:cNvPr>
          <p:cNvSpPr/>
          <p:nvPr/>
        </p:nvSpPr>
        <p:spPr>
          <a:xfrm>
            <a:off x="2628" y="-20364"/>
            <a:ext cx="9143999" cy="5163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Google Shape;62;p10"/>
          <p:cNvSpPr txBox="1"/>
          <p:nvPr/>
        </p:nvSpPr>
        <p:spPr>
          <a:xfrm>
            <a:off x="45225" y="735144"/>
            <a:ext cx="9039000" cy="1007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2500" b="1" dirty="0">
                <a:solidFill>
                  <a:schemeClr val="tx1"/>
                </a:solidFill>
                <a:latin typeface="Montserrat Light"/>
                <a:ea typeface="Montserrat Light"/>
                <a:cs typeface="Montserrat Light"/>
              </a:rPr>
              <a:t>What is Nix?</a:t>
            </a:r>
          </a:p>
        </p:txBody>
      </p:sp>
      <p:sp>
        <p:nvSpPr>
          <p:cNvPr id="63" name="Google Shape;63;p10"/>
          <p:cNvSpPr/>
          <p:nvPr/>
        </p:nvSpPr>
        <p:spPr>
          <a:xfrm>
            <a:off x="964200" y="1240055"/>
            <a:ext cx="7230000" cy="62400"/>
          </a:xfrm>
          <a:prstGeom prst="diagStripe">
            <a:avLst>
              <a:gd name="adj" fmla="val 50721"/>
            </a:avLst>
          </a:prstGeom>
          <a:solidFill>
            <a:srgbClr val="FFE151"/>
          </a:solidFill>
          <a:ln w="9525" cap="flat" cmpd="sng">
            <a:solidFill>
              <a:srgbClr val="FFE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311700" y="1869375"/>
            <a:ext cx="8520600" cy="26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78CF17C-B4AB-CA40-A23B-D4BDDB3EA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485" y="30875"/>
            <a:ext cx="759373" cy="765942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5497FAD-C037-32C9-7004-303B65B60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8207" y="1454988"/>
            <a:ext cx="3846786" cy="353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414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6E1DA2-67C9-372C-0616-13A30C464170}"/>
              </a:ext>
            </a:extLst>
          </p:cNvPr>
          <p:cNvSpPr/>
          <p:nvPr/>
        </p:nvSpPr>
        <p:spPr>
          <a:xfrm>
            <a:off x="2628" y="-20364"/>
            <a:ext cx="9143999" cy="5163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Google Shape;62;p10"/>
          <p:cNvSpPr txBox="1"/>
          <p:nvPr/>
        </p:nvSpPr>
        <p:spPr>
          <a:xfrm>
            <a:off x="45225" y="735144"/>
            <a:ext cx="9039000" cy="1007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2500" b="1" dirty="0">
                <a:solidFill>
                  <a:schemeClr val="tx1"/>
                </a:solidFill>
                <a:latin typeface="Montserrat Light"/>
                <a:ea typeface="Montserrat Light"/>
                <a:cs typeface="Montserrat Light"/>
              </a:rPr>
              <a:t>References</a:t>
            </a:r>
          </a:p>
        </p:txBody>
      </p:sp>
      <p:sp>
        <p:nvSpPr>
          <p:cNvPr id="63" name="Google Shape;63;p10"/>
          <p:cNvSpPr/>
          <p:nvPr/>
        </p:nvSpPr>
        <p:spPr>
          <a:xfrm>
            <a:off x="964200" y="1240055"/>
            <a:ext cx="7230000" cy="62400"/>
          </a:xfrm>
          <a:prstGeom prst="diagStripe">
            <a:avLst>
              <a:gd name="adj" fmla="val 50721"/>
            </a:avLst>
          </a:prstGeom>
          <a:solidFill>
            <a:srgbClr val="FFE151"/>
          </a:solidFill>
          <a:ln w="9525" cap="flat" cmpd="sng">
            <a:solidFill>
              <a:srgbClr val="FFE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311700" y="1869375"/>
            <a:ext cx="8520600" cy="26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>
              <a:lnSpc>
                <a:spcPct val="100000"/>
              </a:lnSpc>
              <a:buFont typeface="Arial,Sans-Serif"/>
              <a:buChar char="•"/>
            </a:pPr>
            <a:r>
              <a:rPr lang="en-US" dirty="0">
                <a:solidFill>
                  <a:schemeClr val="bg1"/>
                </a:solidFill>
                <a:hlinkClick r:id="rId3"/>
              </a:rPr>
              <a:t>NixOS - NixOS Linux</a:t>
            </a:r>
            <a:endParaRPr lang="en-US"/>
          </a:p>
          <a:p>
            <a:pPr marL="342900">
              <a:lnSpc>
                <a:spcPct val="100000"/>
              </a:lnSpc>
              <a:buFont typeface="Arial,Sans-Serif"/>
              <a:buChar char="•"/>
            </a:pPr>
            <a:r>
              <a:rPr lang="en-US" dirty="0">
                <a:solidFill>
                  <a:schemeClr val="bg1"/>
                </a:solidFill>
                <a:hlinkClick r:id="rId4"/>
              </a:rPr>
              <a:t>NixOS - Nixpkgs 22.11 manual</a:t>
            </a:r>
            <a:endParaRPr lang="en-US"/>
          </a:p>
          <a:p>
            <a:pPr marL="342900">
              <a:lnSpc>
                <a:spcPct val="100000"/>
              </a:lnSpc>
              <a:buFont typeface="Arial,Sans-Serif"/>
              <a:buChar char="•"/>
            </a:pPr>
            <a:r>
              <a:rPr lang="en-US" dirty="0">
                <a:solidFill>
                  <a:schemeClr val="bg1"/>
                </a:solidFill>
                <a:hlinkClick r:id="rId5"/>
              </a:rPr>
              <a:t>NixOS - Nix Pills</a:t>
            </a:r>
            <a:endParaRPr lang="en-US"/>
          </a:p>
          <a:p>
            <a:pPr marL="342900">
              <a:lnSpc>
                <a:spcPct val="100000"/>
              </a:lnSpc>
              <a:buFont typeface="Arial,Sans-Serif"/>
              <a:buChar char="•"/>
            </a:pPr>
            <a:r>
              <a:rPr lang="en-US" dirty="0">
                <a:hlinkClick r:id="rId6"/>
              </a:rPr>
              <a:t>Nix community projects (github.com)</a:t>
            </a:r>
            <a:endParaRPr lang="en-US" dirty="0">
              <a:solidFill>
                <a:schemeClr val="bg1"/>
              </a:solidFill>
            </a:endParaRPr>
          </a:p>
          <a:p>
            <a:pPr marL="342900">
              <a:lnSpc>
                <a:spcPct val="100000"/>
              </a:lnSpc>
              <a:buFont typeface="Arial,Sans-Serif"/>
              <a:buChar char="•"/>
            </a:pPr>
            <a:r>
              <a:rPr lang="en-US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gytis-ivaskevicius/high-quality-nix-content: GitHub repository containing highest quality Nix/NixOS content</a:t>
            </a:r>
            <a:endParaRPr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78CF17C-B4AB-CA40-A23B-D4BDDB3EA1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4485" y="30875"/>
            <a:ext cx="759373" cy="76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30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0B221F-E722-E7FA-A558-FDE4F5AA4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" y="328"/>
            <a:ext cx="9141372" cy="51428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F7C4A9-0702-F647-1D57-F7DE83E03ED7}"/>
              </a:ext>
            </a:extLst>
          </p:cNvPr>
          <p:cNvSpPr txBox="1"/>
          <p:nvPr/>
        </p:nvSpPr>
        <p:spPr>
          <a:xfrm>
            <a:off x="1536810" y="1464315"/>
            <a:ext cx="6070380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900" dirty="0">
                <a:solidFill>
                  <a:schemeClr val="bg1"/>
                </a:solidFill>
                <a:latin typeface="Montserrat"/>
              </a:rPr>
              <a:t>Special thanks to...</a:t>
            </a:r>
          </a:p>
        </p:txBody>
      </p:sp>
    </p:spTree>
    <p:extLst>
      <p:ext uri="{BB962C8B-B14F-4D97-AF65-F5344CB8AC3E}">
        <p14:creationId xmlns:p14="http://schemas.microsoft.com/office/powerpoint/2010/main" val="1293536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6E1DA2-67C9-372C-0616-13A30C464170}"/>
              </a:ext>
            </a:extLst>
          </p:cNvPr>
          <p:cNvSpPr/>
          <p:nvPr/>
        </p:nvSpPr>
        <p:spPr>
          <a:xfrm>
            <a:off x="2628" y="-20364"/>
            <a:ext cx="9143999" cy="5163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Google Shape;62;p10"/>
          <p:cNvSpPr txBox="1"/>
          <p:nvPr/>
        </p:nvSpPr>
        <p:spPr>
          <a:xfrm>
            <a:off x="84639" y="347575"/>
            <a:ext cx="9039000" cy="1007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endParaRPr lang="en-GB" sz="2000" dirty="0">
              <a:solidFill>
                <a:schemeClr val="tx1"/>
              </a:solidFill>
              <a:latin typeface="Montserrat Light"/>
            </a:endParaRPr>
          </a:p>
        </p:txBody>
      </p:sp>
      <p:sp>
        <p:nvSpPr>
          <p:cNvPr id="63" name="Google Shape;63;p10"/>
          <p:cNvSpPr/>
          <p:nvPr/>
        </p:nvSpPr>
        <p:spPr>
          <a:xfrm>
            <a:off x="964200" y="1240055"/>
            <a:ext cx="7230000" cy="62400"/>
          </a:xfrm>
          <a:prstGeom prst="diagStripe">
            <a:avLst>
              <a:gd name="adj" fmla="val 50721"/>
            </a:avLst>
          </a:prstGeom>
          <a:solidFill>
            <a:srgbClr val="FFE151"/>
          </a:solidFill>
          <a:ln w="9525" cap="flat" cmpd="sng">
            <a:solidFill>
              <a:srgbClr val="FFE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311700" y="1869375"/>
            <a:ext cx="8520600" cy="26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78CF17C-B4AB-CA40-A23B-D4BDDB3EA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485" y="30875"/>
            <a:ext cx="759373" cy="765942"/>
          </a:xfrm>
          <a:prstGeom prst="rect">
            <a:avLst/>
          </a:prstGeom>
        </p:spPr>
      </p:pic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EC878E4-41E5-ECF6-B073-242BB9E99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824" y="-19378"/>
            <a:ext cx="9161079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371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6E1DA2-67C9-372C-0616-13A30C464170}"/>
              </a:ext>
            </a:extLst>
          </p:cNvPr>
          <p:cNvSpPr/>
          <p:nvPr/>
        </p:nvSpPr>
        <p:spPr>
          <a:xfrm>
            <a:off x="2628" y="-20364"/>
            <a:ext cx="9143999" cy="5163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Google Shape;62;p10"/>
          <p:cNvSpPr txBox="1"/>
          <p:nvPr/>
        </p:nvSpPr>
        <p:spPr>
          <a:xfrm>
            <a:off x="84639" y="347575"/>
            <a:ext cx="9039000" cy="1007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3200" b="1" dirty="0" err="1">
                <a:solidFill>
                  <a:schemeClr val="tx1"/>
                </a:solidFill>
                <a:latin typeface="Montserrat Light"/>
              </a:rPr>
              <a:t>RedNixOS</a:t>
            </a:r>
          </a:p>
        </p:txBody>
      </p:sp>
      <p:sp>
        <p:nvSpPr>
          <p:cNvPr id="63" name="Google Shape;63;p10"/>
          <p:cNvSpPr/>
          <p:nvPr/>
        </p:nvSpPr>
        <p:spPr>
          <a:xfrm>
            <a:off x="964200" y="1240055"/>
            <a:ext cx="7230000" cy="62400"/>
          </a:xfrm>
          <a:prstGeom prst="diagStripe">
            <a:avLst>
              <a:gd name="adj" fmla="val 50721"/>
            </a:avLst>
          </a:prstGeom>
          <a:solidFill>
            <a:srgbClr val="FFE151"/>
          </a:solidFill>
          <a:ln w="9525" cap="flat" cmpd="sng">
            <a:solidFill>
              <a:srgbClr val="FFE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311700" y="1869375"/>
            <a:ext cx="8520600" cy="26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78CF17C-B4AB-CA40-A23B-D4BDDB3EA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485" y="30875"/>
            <a:ext cx="759373" cy="76594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1880F7-D9B6-1F53-CCFD-4DDF693D83C6}"/>
              </a:ext>
            </a:extLst>
          </p:cNvPr>
          <p:cNvSpPr/>
          <p:nvPr/>
        </p:nvSpPr>
        <p:spPr>
          <a:xfrm>
            <a:off x="2833851" y="1483929"/>
            <a:ext cx="3474983" cy="3474983"/>
          </a:xfrm>
          <a:prstGeom prst="rect">
            <a:avLst/>
          </a:prstGeom>
          <a:solidFill>
            <a:srgbClr val="100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7E293265-A458-8CFB-ABE3-5D02C46E7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331" y="1239564"/>
            <a:ext cx="3965027" cy="3965027"/>
          </a:xfrm>
          <a:prstGeom prst="rect">
            <a:avLst/>
          </a:prstGeom>
        </p:spPr>
      </p:pic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929AD7E2-491C-49EC-602C-A7BFE3BB68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8511" y="-9525"/>
            <a:ext cx="9247414" cy="516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54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6E1DA2-67C9-372C-0616-13A30C464170}"/>
              </a:ext>
            </a:extLst>
          </p:cNvPr>
          <p:cNvSpPr/>
          <p:nvPr/>
        </p:nvSpPr>
        <p:spPr>
          <a:xfrm>
            <a:off x="2628" y="-20364"/>
            <a:ext cx="9143999" cy="5163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Google Shape;62;p10"/>
          <p:cNvSpPr txBox="1"/>
          <p:nvPr/>
        </p:nvSpPr>
        <p:spPr>
          <a:xfrm>
            <a:off x="84639" y="347575"/>
            <a:ext cx="9039000" cy="1007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3200" b="1" dirty="0" err="1">
                <a:solidFill>
                  <a:schemeClr val="tx1"/>
                </a:solidFill>
                <a:latin typeface="Montserrat Light"/>
              </a:rPr>
              <a:t>RedNixOS</a:t>
            </a:r>
          </a:p>
        </p:txBody>
      </p:sp>
      <p:sp>
        <p:nvSpPr>
          <p:cNvPr id="63" name="Google Shape;63;p10"/>
          <p:cNvSpPr/>
          <p:nvPr/>
        </p:nvSpPr>
        <p:spPr>
          <a:xfrm>
            <a:off x="964200" y="1240055"/>
            <a:ext cx="7230000" cy="62400"/>
          </a:xfrm>
          <a:prstGeom prst="diagStripe">
            <a:avLst>
              <a:gd name="adj" fmla="val 50721"/>
            </a:avLst>
          </a:prstGeom>
          <a:solidFill>
            <a:srgbClr val="FFE151"/>
          </a:solidFill>
          <a:ln w="9525" cap="flat" cmpd="sng">
            <a:solidFill>
              <a:srgbClr val="FFE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311700" y="1869375"/>
            <a:ext cx="8520600" cy="26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78CF17C-B4AB-CA40-A23B-D4BDDB3EA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485" y="30875"/>
            <a:ext cx="759373" cy="76594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1880F7-D9B6-1F53-CCFD-4DDF693D83C6}"/>
              </a:ext>
            </a:extLst>
          </p:cNvPr>
          <p:cNvSpPr/>
          <p:nvPr/>
        </p:nvSpPr>
        <p:spPr>
          <a:xfrm>
            <a:off x="2833851" y="1483929"/>
            <a:ext cx="3474983" cy="3474983"/>
          </a:xfrm>
          <a:prstGeom prst="rect">
            <a:avLst/>
          </a:prstGeom>
          <a:solidFill>
            <a:srgbClr val="100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7E293265-A458-8CFB-ABE3-5D02C46E7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331" y="1239564"/>
            <a:ext cx="3965027" cy="3965027"/>
          </a:xfrm>
          <a:prstGeom prst="rect">
            <a:avLst/>
          </a:prstGeom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85070D8B-064B-F61F-76A6-0F3B16D06D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00" y="-23132"/>
            <a:ext cx="9227003" cy="516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528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6E1DA2-67C9-372C-0616-13A30C464170}"/>
              </a:ext>
            </a:extLst>
          </p:cNvPr>
          <p:cNvSpPr/>
          <p:nvPr/>
        </p:nvSpPr>
        <p:spPr>
          <a:xfrm>
            <a:off x="2628" y="-20364"/>
            <a:ext cx="9143999" cy="5163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Google Shape;62;p10"/>
          <p:cNvSpPr txBox="1"/>
          <p:nvPr/>
        </p:nvSpPr>
        <p:spPr>
          <a:xfrm>
            <a:off x="45225" y="735144"/>
            <a:ext cx="9039000" cy="1007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2500" b="1" dirty="0">
                <a:solidFill>
                  <a:schemeClr val="tx1"/>
                </a:solidFill>
                <a:latin typeface="Montserrat Light"/>
                <a:ea typeface="Montserrat Light"/>
                <a:cs typeface="Montserrat Light"/>
              </a:rPr>
              <a:t>What is Nix?</a:t>
            </a:r>
          </a:p>
        </p:txBody>
      </p:sp>
      <p:sp>
        <p:nvSpPr>
          <p:cNvPr id="63" name="Google Shape;63;p10"/>
          <p:cNvSpPr/>
          <p:nvPr/>
        </p:nvSpPr>
        <p:spPr>
          <a:xfrm>
            <a:off x="964200" y="1240055"/>
            <a:ext cx="7230000" cy="62400"/>
          </a:xfrm>
          <a:prstGeom prst="diagStripe">
            <a:avLst>
              <a:gd name="adj" fmla="val 50721"/>
            </a:avLst>
          </a:prstGeom>
          <a:solidFill>
            <a:srgbClr val="FFE151"/>
          </a:solidFill>
          <a:ln w="9525" cap="flat" cmpd="sng">
            <a:solidFill>
              <a:srgbClr val="FFE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311700" y="1869375"/>
            <a:ext cx="8520600" cy="26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78CF17C-B4AB-CA40-A23B-D4BDDB3EA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485" y="30875"/>
            <a:ext cx="759373" cy="765942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3262E2A5-114D-022F-E742-8FC4C9AE3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538" y="1450172"/>
            <a:ext cx="3465786" cy="3662054"/>
          </a:xfrm>
          <a:prstGeom prst="rect">
            <a:avLst/>
          </a:prstGeom>
        </p:spPr>
      </p:pic>
      <p:pic>
        <p:nvPicPr>
          <p:cNvPr id="4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F83D401-9B02-7BEA-BDC5-F15603E9D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096" y="2110440"/>
            <a:ext cx="7703003" cy="175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7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0B221F-E722-E7FA-A558-FDE4F5AA4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" y="328"/>
            <a:ext cx="9141372" cy="51428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F7C4A9-0702-F647-1D57-F7DE83E03ED7}"/>
              </a:ext>
            </a:extLst>
          </p:cNvPr>
          <p:cNvSpPr txBox="1"/>
          <p:nvPr/>
        </p:nvSpPr>
        <p:spPr>
          <a:xfrm>
            <a:off x="2727435" y="1994994"/>
            <a:ext cx="3689130" cy="11541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900" dirty="0">
                <a:solidFill>
                  <a:schemeClr val="bg1"/>
                </a:solidFill>
                <a:latin typeface="Montserrat"/>
              </a:rPr>
              <a:t>Q&amp;A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3483AB-2208-8CFB-429B-2E7B05986A8E}"/>
              </a:ext>
            </a:extLst>
          </p:cNvPr>
          <p:cNvSpPr txBox="1"/>
          <p:nvPr/>
        </p:nvSpPr>
        <p:spPr>
          <a:xfrm>
            <a:off x="1734231" y="3091543"/>
            <a:ext cx="568120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01766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90B221F-E722-E7FA-A558-FDE4F5AA4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" y="328"/>
            <a:ext cx="9141372" cy="51428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F7C4A9-0702-F647-1D57-F7DE83E03ED7}"/>
              </a:ext>
            </a:extLst>
          </p:cNvPr>
          <p:cNvSpPr txBox="1"/>
          <p:nvPr/>
        </p:nvSpPr>
        <p:spPr>
          <a:xfrm>
            <a:off x="2727435" y="1994994"/>
            <a:ext cx="3689130" cy="11541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900" dirty="0">
                <a:solidFill>
                  <a:schemeClr val="bg1"/>
                </a:solidFill>
                <a:latin typeface="Montserrat"/>
              </a:rPr>
              <a:t>Thanks!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6E1DA2-67C9-372C-0616-13A30C464170}"/>
              </a:ext>
            </a:extLst>
          </p:cNvPr>
          <p:cNvSpPr/>
          <p:nvPr/>
        </p:nvSpPr>
        <p:spPr>
          <a:xfrm>
            <a:off x="2628" y="-20364"/>
            <a:ext cx="9143999" cy="5163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Google Shape;62;p10"/>
          <p:cNvSpPr txBox="1"/>
          <p:nvPr/>
        </p:nvSpPr>
        <p:spPr>
          <a:xfrm>
            <a:off x="45225" y="735144"/>
            <a:ext cx="9039000" cy="1007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2500" b="1" dirty="0">
                <a:solidFill>
                  <a:schemeClr val="tx1"/>
                </a:solidFill>
                <a:latin typeface="Montserrat Light"/>
                <a:ea typeface="Montserrat Light"/>
                <a:cs typeface="Montserrat Light"/>
              </a:rPr>
              <a:t>What is Nix?</a:t>
            </a:r>
          </a:p>
        </p:txBody>
      </p:sp>
      <p:sp>
        <p:nvSpPr>
          <p:cNvPr id="63" name="Google Shape;63;p10"/>
          <p:cNvSpPr/>
          <p:nvPr/>
        </p:nvSpPr>
        <p:spPr>
          <a:xfrm>
            <a:off x="964200" y="1240055"/>
            <a:ext cx="7230000" cy="62400"/>
          </a:xfrm>
          <a:prstGeom prst="diagStripe">
            <a:avLst>
              <a:gd name="adj" fmla="val 50721"/>
            </a:avLst>
          </a:prstGeom>
          <a:solidFill>
            <a:srgbClr val="FFE151"/>
          </a:solidFill>
          <a:ln w="9525" cap="flat" cmpd="sng">
            <a:solidFill>
              <a:srgbClr val="FFE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311700" y="1869375"/>
            <a:ext cx="8520600" cy="26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78CF17C-B4AB-CA40-A23B-D4BDDB3EA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485" y="30875"/>
            <a:ext cx="759373" cy="765942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5497FAD-C037-32C9-7004-303B65B60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8207" y="1454988"/>
            <a:ext cx="3846786" cy="353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504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6E1DA2-67C9-372C-0616-13A30C464170}"/>
              </a:ext>
            </a:extLst>
          </p:cNvPr>
          <p:cNvSpPr/>
          <p:nvPr/>
        </p:nvSpPr>
        <p:spPr>
          <a:xfrm>
            <a:off x="2628" y="-20364"/>
            <a:ext cx="9143999" cy="5163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Google Shape;62;p10"/>
          <p:cNvSpPr txBox="1"/>
          <p:nvPr/>
        </p:nvSpPr>
        <p:spPr>
          <a:xfrm>
            <a:off x="45225" y="735144"/>
            <a:ext cx="9039000" cy="1007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2500" b="1" dirty="0">
                <a:solidFill>
                  <a:schemeClr val="tx1"/>
                </a:solidFill>
                <a:latin typeface="Montserrat Light"/>
                <a:ea typeface="Montserrat Light"/>
                <a:cs typeface="Montserrat Light"/>
              </a:rPr>
              <a:t>Story time!</a:t>
            </a:r>
          </a:p>
        </p:txBody>
      </p:sp>
      <p:sp>
        <p:nvSpPr>
          <p:cNvPr id="63" name="Google Shape;63;p10"/>
          <p:cNvSpPr/>
          <p:nvPr/>
        </p:nvSpPr>
        <p:spPr>
          <a:xfrm>
            <a:off x="964200" y="1240055"/>
            <a:ext cx="7230000" cy="62400"/>
          </a:xfrm>
          <a:prstGeom prst="diagStripe">
            <a:avLst>
              <a:gd name="adj" fmla="val 50721"/>
            </a:avLst>
          </a:prstGeom>
          <a:solidFill>
            <a:srgbClr val="FFE151"/>
          </a:solidFill>
          <a:ln w="9525" cap="flat" cmpd="sng">
            <a:solidFill>
              <a:srgbClr val="FFE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311700" y="1869375"/>
            <a:ext cx="8520600" cy="26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78CF17C-B4AB-CA40-A23B-D4BDDB3EA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485" y="30875"/>
            <a:ext cx="759373" cy="765942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EAC29B5-3B0E-D48A-C4C1-68D75EAE1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67" y="855936"/>
            <a:ext cx="2518348" cy="4114800"/>
          </a:xfrm>
          <a:prstGeom prst="rect">
            <a:avLst/>
          </a:prstGeom>
        </p:spPr>
      </p:pic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5F85919-FBC1-DBCC-C7DA-59DF8C011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3301" y="855936"/>
            <a:ext cx="2516674" cy="411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6E1DA2-67C9-372C-0616-13A30C464170}"/>
              </a:ext>
            </a:extLst>
          </p:cNvPr>
          <p:cNvSpPr/>
          <p:nvPr/>
        </p:nvSpPr>
        <p:spPr>
          <a:xfrm>
            <a:off x="2628" y="-20364"/>
            <a:ext cx="9143999" cy="5163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Google Shape;62;p10"/>
          <p:cNvSpPr txBox="1"/>
          <p:nvPr/>
        </p:nvSpPr>
        <p:spPr>
          <a:xfrm>
            <a:off x="45225" y="735144"/>
            <a:ext cx="9039000" cy="1007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2500" b="1" dirty="0">
                <a:solidFill>
                  <a:schemeClr val="tx1"/>
                </a:solidFill>
                <a:latin typeface="Montserrat Light"/>
                <a:ea typeface="Montserrat Light"/>
                <a:cs typeface="Montserrat Light"/>
              </a:rPr>
              <a:t>What does Nix 'ecosystem' offer?</a:t>
            </a:r>
          </a:p>
        </p:txBody>
      </p:sp>
      <p:sp>
        <p:nvSpPr>
          <p:cNvPr id="63" name="Google Shape;63;p10"/>
          <p:cNvSpPr/>
          <p:nvPr/>
        </p:nvSpPr>
        <p:spPr>
          <a:xfrm>
            <a:off x="964200" y="1240055"/>
            <a:ext cx="7230000" cy="62400"/>
          </a:xfrm>
          <a:prstGeom prst="diagStripe">
            <a:avLst>
              <a:gd name="adj" fmla="val 50721"/>
            </a:avLst>
          </a:prstGeom>
          <a:solidFill>
            <a:srgbClr val="FFE151"/>
          </a:solidFill>
          <a:ln w="9525" cap="flat" cmpd="sng">
            <a:solidFill>
              <a:srgbClr val="FFE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4130884" y="2202750"/>
            <a:ext cx="4749041" cy="2032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285750" indent="-285750"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Reproducibility</a:t>
            </a:r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Immutability</a:t>
            </a:r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Rollbacks</a:t>
            </a:r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And our journey just begins...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78CF17C-B4AB-CA40-A23B-D4BDDB3EA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485" y="30875"/>
            <a:ext cx="759373" cy="765942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E1B2139-1337-A3C5-C125-BC1B82326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347" y="1400274"/>
            <a:ext cx="3038802" cy="363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30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6E1DA2-67C9-372C-0616-13A30C464170}"/>
              </a:ext>
            </a:extLst>
          </p:cNvPr>
          <p:cNvSpPr/>
          <p:nvPr/>
        </p:nvSpPr>
        <p:spPr>
          <a:xfrm>
            <a:off x="2628" y="-20364"/>
            <a:ext cx="9143999" cy="5163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Google Shape;62;p10"/>
          <p:cNvSpPr txBox="1"/>
          <p:nvPr/>
        </p:nvSpPr>
        <p:spPr>
          <a:xfrm>
            <a:off x="84639" y="347575"/>
            <a:ext cx="9039000" cy="1007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2500" b="1" dirty="0">
                <a:latin typeface="Montserrat Light"/>
                <a:ea typeface="Montserrat Light"/>
                <a:cs typeface="Montserrat Light"/>
              </a:rPr>
              <a:t>Nix as a language</a:t>
            </a:r>
            <a:br>
              <a:rPr lang="en-GB" sz="2500" b="1" dirty="0">
                <a:latin typeface="Montserrat Light"/>
                <a:ea typeface="Montserrat Light"/>
                <a:cs typeface="Montserrat Light"/>
              </a:rPr>
            </a:br>
            <a:r>
              <a:rPr lang="en-GB" sz="2000" dirty="0">
                <a:solidFill>
                  <a:schemeClr val="tx1"/>
                </a:solidFill>
                <a:latin typeface="Montserrat Light"/>
              </a:rPr>
              <a:t>The true reason why the Tower of Babel was so messed up...</a:t>
            </a:r>
            <a:endParaRPr lang="en-US" dirty="0">
              <a:solidFill>
                <a:schemeClr val="tx1"/>
              </a:solidFill>
              <a:latin typeface="Montserrat Light"/>
            </a:endParaRPr>
          </a:p>
        </p:txBody>
      </p:sp>
      <p:sp>
        <p:nvSpPr>
          <p:cNvPr id="63" name="Google Shape;63;p10"/>
          <p:cNvSpPr/>
          <p:nvPr/>
        </p:nvSpPr>
        <p:spPr>
          <a:xfrm>
            <a:off x="964200" y="1240055"/>
            <a:ext cx="7230000" cy="62400"/>
          </a:xfrm>
          <a:prstGeom prst="diagStripe">
            <a:avLst>
              <a:gd name="adj" fmla="val 50721"/>
            </a:avLst>
          </a:prstGeom>
          <a:solidFill>
            <a:srgbClr val="FFE151"/>
          </a:solidFill>
          <a:ln w="9525" cap="flat" cmpd="sng">
            <a:solidFill>
              <a:srgbClr val="FFE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311700" y="1869375"/>
            <a:ext cx="8520600" cy="26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78CF17C-B4AB-CA40-A23B-D4BDDB3EA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485" y="30875"/>
            <a:ext cx="759373" cy="765942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27ECD27D-8750-9AA6-F287-1F4DF0048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721" y="-8306"/>
            <a:ext cx="4593768" cy="516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7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6E1DA2-67C9-372C-0616-13A30C464170}"/>
              </a:ext>
            </a:extLst>
          </p:cNvPr>
          <p:cNvSpPr/>
          <p:nvPr/>
        </p:nvSpPr>
        <p:spPr>
          <a:xfrm>
            <a:off x="2628" y="-20364"/>
            <a:ext cx="9143999" cy="5163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Google Shape;62;p10"/>
          <p:cNvSpPr txBox="1"/>
          <p:nvPr/>
        </p:nvSpPr>
        <p:spPr>
          <a:xfrm>
            <a:off x="84639" y="347575"/>
            <a:ext cx="9039000" cy="1007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2500" b="1" dirty="0">
                <a:solidFill>
                  <a:schemeClr val="tx1"/>
                </a:solidFill>
                <a:latin typeface="Montserrat Light"/>
                <a:ea typeface="Montserrat Light"/>
                <a:cs typeface="Montserrat Light"/>
              </a:rPr>
              <a:t>Flakes</a:t>
            </a:r>
            <a:br>
              <a:rPr lang="en-GB" sz="2500" b="1" dirty="0">
                <a:latin typeface="Montserrat Light"/>
                <a:ea typeface="Montserrat Light"/>
                <a:cs typeface="Montserrat Light"/>
              </a:rPr>
            </a:br>
            <a:r>
              <a:rPr lang="en-GB" sz="2000" dirty="0">
                <a:solidFill>
                  <a:schemeClr val="tx1"/>
                </a:solidFill>
                <a:latin typeface="Montserrat Light"/>
                <a:ea typeface="Montserrat Light"/>
                <a:cs typeface="Montserrat Light"/>
              </a:rPr>
              <a:t>here comes that snowflake...</a:t>
            </a:r>
          </a:p>
        </p:txBody>
      </p:sp>
      <p:sp>
        <p:nvSpPr>
          <p:cNvPr id="63" name="Google Shape;63;p10"/>
          <p:cNvSpPr/>
          <p:nvPr/>
        </p:nvSpPr>
        <p:spPr>
          <a:xfrm>
            <a:off x="964200" y="1240055"/>
            <a:ext cx="7230000" cy="62400"/>
          </a:xfrm>
          <a:prstGeom prst="diagStripe">
            <a:avLst>
              <a:gd name="adj" fmla="val 50721"/>
            </a:avLst>
          </a:prstGeom>
          <a:solidFill>
            <a:srgbClr val="FFE151"/>
          </a:solidFill>
          <a:ln w="9525" cap="flat" cmpd="sng">
            <a:solidFill>
              <a:srgbClr val="FFE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5489217" y="2107501"/>
            <a:ext cx="3404315" cy="21755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  <a:latin typeface="Montserrat"/>
              </a:rPr>
              <a:t>Quite advanced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  <a:latin typeface="Montserrat"/>
              </a:rPr>
              <a:t>More than powerful</a:t>
            </a:r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  <a:latin typeface="Montserrat"/>
              </a:rPr>
              <a:t>Possibilities of Nix skyrocket thanks to them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78CF17C-B4AB-CA40-A23B-D4BDDB3EA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485" y="30875"/>
            <a:ext cx="759373" cy="765942"/>
          </a:xfrm>
          <a:prstGeom prst="rect">
            <a:avLst/>
          </a:prstGeom>
        </p:spPr>
      </p:pic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9967297-7323-D719-C589-3E6ED99FD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10" y="1625776"/>
            <a:ext cx="5056414" cy="318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47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6E1DA2-67C9-372C-0616-13A30C464170}"/>
              </a:ext>
            </a:extLst>
          </p:cNvPr>
          <p:cNvSpPr/>
          <p:nvPr/>
        </p:nvSpPr>
        <p:spPr>
          <a:xfrm>
            <a:off x="2628" y="-20364"/>
            <a:ext cx="9143999" cy="5163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Google Shape;62;p10"/>
          <p:cNvSpPr txBox="1"/>
          <p:nvPr/>
        </p:nvSpPr>
        <p:spPr>
          <a:xfrm>
            <a:off x="84639" y="347575"/>
            <a:ext cx="9039000" cy="1007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2500" b="1" dirty="0">
                <a:latin typeface="Montserrat Light"/>
                <a:ea typeface="Montserrat Light"/>
                <a:cs typeface="Montserrat Light"/>
              </a:rPr>
              <a:t>Nix as a package manager</a:t>
            </a:r>
            <a:br>
              <a:rPr lang="en-GB" sz="2500" b="1" dirty="0">
                <a:latin typeface="Montserrat Light"/>
                <a:ea typeface="Montserrat Light"/>
                <a:cs typeface="Montserrat Light"/>
              </a:rPr>
            </a:br>
            <a:r>
              <a:rPr lang="en-GB" sz="2000" dirty="0">
                <a:solidFill>
                  <a:schemeClr val="tx1"/>
                </a:solidFill>
                <a:latin typeface="Montserrat Light"/>
              </a:rPr>
              <a:t>Doom Slayer in Dependency Hell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Google Shape;63;p10"/>
          <p:cNvSpPr/>
          <p:nvPr/>
        </p:nvSpPr>
        <p:spPr>
          <a:xfrm>
            <a:off x="964200" y="1240055"/>
            <a:ext cx="7230000" cy="62400"/>
          </a:xfrm>
          <a:prstGeom prst="diagStripe">
            <a:avLst>
              <a:gd name="adj" fmla="val 50721"/>
            </a:avLst>
          </a:prstGeom>
          <a:solidFill>
            <a:srgbClr val="FFE151"/>
          </a:solidFill>
          <a:ln w="9525" cap="flat" cmpd="sng">
            <a:solidFill>
              <a:srgbClr val="FFE1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5595379" y="1578234"/>
            <a:ext cx="3236921" cy="32062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</a:rPr>
              <a:t>OOTB cross-compilation</a:t>
            </a:r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</a:rPr>
              <a:t>OOTB static compilation</a:t>
            </a:r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</a:rPr>
              <a:t>Easy to set up a binary cache</a:t>
            </a:r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</a:rPr>
              <a:t>Source-based (hack on packages without forks)</a:t>
            </a:r>
          </a:p>
          <a:p>
            <a:pPr marL="285750" indent="-285750">
              <a:lnSpc>
                <a:spcPct val="114999"/>
              </a:lnSpc>
              <a:spcAft>
                <a:spcPts val="1200"/>
              </a:spcAft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/>
                <a:ea typeface="Montserrat"/>
              </a:rPr>
              <a:t>Single package manager for different development environments</a:t>
            </a:r>
            <a:br>
              <a:rPr lang="en-US" sz="1600" dirty="0">
                <a:latin typeface="Montserrat"/>
                <a:ea typeface="Montserrat"/>
              </a:rPr>
            </a:br>
            <a:endParaRPr lang="en-US">
              <a:solidFill>
                <a:schemeClr val="tx1"/>
              </a:solidFill>
              <a:latin typeface="Montserrat"/>
              <a:ea typeface="Montserrat"/>
              <a:cs typeface="Montserrat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78CF17C-B4AB-CA40-A23B-D4BDDB3EA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485" y="30875"/>
            <a:ext cx="759373" cy="765942"/>
          </a:xfrm>
          <a:prstGeom prst="rect">
            <a:avLst/>
          </a:prstGeom>
        </p:spPr>
      </p:pic>
      <p:pic>
        <p:nvPicPr>
          <p:cNvPr id="4" name="Picture 4" descr="A picture containing text, arthropod&#10;&#10;Description automatically generated">
            <a:extLst>
              <a:ext uri="{FF2B5EF4-FFF2-40B4-BE49-F238E27FC236}">
                <a16:creationId xmlns:a16="http://schemas.microsoft.com/office/drawing/2014/main" id="{8E605540-68F9-5C5C-2301-45A6DE30D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82" y="1720158"/>
            <a:ext cx="5244611" cy="2939512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4BE2BF4-AE16-A339-2085-8E72721D6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986" y="3006172"/>
            <a:ext cx="325310" cy="28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0090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31</Slides>
  <Notes>31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Simple Light</vt:lpstr>
      <vt:lpstr>Nix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541</cp:revision>
  <dcterms:modified xsi:type="dcterms:W3CDTF">2022-07-28T12:10:43Z</dcterms:modified>
</cp:coreProperties>
</file>